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2"/>
  </p:notesMasterIdLst>
  <p:sldIdLst>
    <p:sldId id="256" r:id="rId5"/>
    <p:sldId id="257" r:id="rId6"/>
    <p:sldId id="260" r:id="rId7"/>
    <p:sldId id="266" r:id="rId8"/>
    <p:sldId id="285" r:id="rId9"/>
    <p:sldId id="283" r:id="rId10"/>
    <p:sldId id="286" r:id="rId11"/>
  </p:sldIdLst>
  <p:sldSz cx="7559675" cy="1069181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TA - Witham Oaks Academy - Inspires MAT" initials="PWOAIM" lastIdx="1" clrIdx="0">
    <p:extLst>
      <p:ext uri="{19B8F6BF-5375-455C-9EA6-DF929625EA0E}">
        <p15:presenceInfo xmlns:p15="http://schemas.microsoft.com/office/powerpoint/2012/main" userId="PTA - Witham Oaks Academy - Inspires MAT"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a:srgbClr val="FFCC00"/>
    <a:srgbClr val="EB8723"/>
    <a:srgbClr val="008000"/>
    <a:srgbClr val="F2188D"/>
    <a:srgbClr val="DB4093"/>
    <a:srgbClr val="00CC00"/>
    <a:srgbClr val="FFFFFF"/>
    <a:srgbClr val="00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21B888-2F61-8108-DA65-7D5E0A78E896}" v="146" dt="2026-04-23T15:38:14.912"/>
    <p1510:client id="{7488DFDB-1243-6AFD-25E9-CF1C6DA182FA}" v="1714" dt="2026-04-23T16:38:54.887"/>
    <p1510:client id="{BAF14316-A698-3C2B-DFBA-9F0AAFACF565}" v="187" dt="2026-04-24T16:06:56.7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31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commentAuthors" Target="commentAuthor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7BB62E0-30D8-47D8-93F6-B987AEE7588E}" type="datetimeFigureOut">
              <a:rPr lang="en-GB" smtClean="0"/>
              <a:t>24/04/2026</a:t>
            </a:fld>
            <a:endParaRPr lang="en-GB"/>
          </a:p>
        </p:txBody>
      </p:sp>
      <p:sp>
        <p:nvSpPr>
          <p:cNvPr id="4" name="Slide Image Placeholder 3"/>
          <p:cNvSpPr>
            <a:spLocks noGrp="1" noRot="1" noChangeAspect="1"/>
          </p:cNvSpPr>
          <p:nvPr>
            <p:ph type="sldImg" idx="2"/>
          </p:nvPr>
        </p:nvSpPr>
        <p:spPr>
          <a:xfrm>
            <a:off x="2216150" y="1241425"/>
            <a:ext cx="236537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E7E18EC-6485-4C2E-BA92-7B6A7A47F97F}" type="slidenum">
              <a:rPr lang="en-GB" smtClean="0"/>
              <a:t>‹#›</a:t>
            </a:fld>
            <a:endParaRPr lang="en-GB"/>
          </a:p>
        </p:txBody>
      </p:sp>
    </p:spTree>
    <p:extLst>
      <p:ext uri="{BB962C8B-B14F-4D97-AF65-F5344CB8AC3E}">
        <p14:creationId xmlns:p14="http://schemas.microsoft.com/office/powerpoint/2010/main" val="2720350082"/>
      </p:ext>
    </p:extLst>
  </p:cSld>
  <p:clrMap bg1="lt1" tx1="dk1" bg2="lt2" tx2="dk2" accent1="accent1" accent2="accent2" accent3="accent3" accent4="accent4" accent5="accent5" accent6="accent6" hlink="hlink" folHlink="folHlink"/>
  <p:notesStyle>
    <a:lvl1pPr marL="0" algn="l" defTabSz="995507" rtl="0" eaLnBrk="1" latinLnBrk="0" hangingPunct="1">
      <a:defRPr sz="1306" kern="1200">
        <a:solidFill>
          <a:schemeClr val="tx1"/>
        </a:solidFill>
        <a:latin typeface="+mn-lt"/>
        <a:ea typeface="+mn-ea"/>
        <a:cs typeface="+mn-cs"/>
      </a:defRPr>
    </a:lvl1pPr>
    <a:lvl2pPr marL="497754" algn="l" defTabSz="995507" rtl="0" eaLnBrk="1" latinLnBrk="0" hangingPunct="1">
      <a:defRPr sz="1306" kern="1200">
        <a:solidFill>
          <a:schemeClr val="tx1"/>
        </a:solidFill>
        <a:latin typeface="+mn-lt"/>
        <a:ea typeface="+mn-ea"/>
        <a:cs typeface="+mn-cs"/>
      </a:defRPr>
    </a:lvl2pPr>
    <a:lvl3pPr marL="995507" algn="l" defTabSz="995507" rtl="0" eaLnBrk="1" latinLnBrk="0" hangingPunct="1">
      <a:defRPr sz="1306" kern="1200">
        <a:solidFill>
          <a:schemeClr val="tx1"/>
        </a:solidFill>
        <a:latin typeface="+mn-lt"/>
        <a:ea typeface="+mn-ea"/>
        <a:cs typeface="+mn-cs"/>
      </a:defRPr>
    </a:lvl3pPr>
    <a:lvl4pPr marL="1493261" algn="l" defTabSz="995507" rtl="0" eaLnBrk="1" latinLnBrk="0" hangingPunct="1">
      <a:defRPr sz="1306" kern="1200">
        <a:solidFill>
          <a:schemeClr val="tx1"/>
        </a:solidFill>
        <a:latin typeface="+mn-lt"/>
        <a:ea typeface="+mn-ea"/>
        <a:cs typeface="+mn-cs"/>
      </a:defRPr>
    </a:lvl4pPr>
    <a:lvl5pPr marL="1991015" algn="l" defTabSz="995507" rtl="0" eaLnBrk="1" latinLnBrk="0" hangingPunct="1">
      <a:defRPr sz="1306" kern="1200">
        <a:solidFill>
          <a:schemeClr val="tx1"/>
        </a:solidFill>
        <a:latin typeface="+mn-lt"/>
        <a:ea typeface="+mn-ea"/>
        <a:cs typeface="+mn-cs"/>
      </a:defRPr>
    </a:lvl5pPr>
    <a:lvl6pPr marL="2488768" algn="l" defTabSz="995507" rtl="0" eaLnBrk="1" latinLnBrk="0" hangingPunct="1">
      <a:defRPr sz="1306" kern="1200">
        <a:solidFill>
          <a:schemeClr val="tx1"/>
        </a:solidFill>
        <a:latin typeface="+mn-lt"/>
        <a:ea typeface="+mn-ea"/>
        <a:cs typeface="+mn-cs"/>
      </a:defRPr>
    </a:lvl6pPr>
    <a:lvl7pPr marL="2986522" algn="l" defTabSz="995507" rtl="0" eaLnBrk="1" latinLnBrk="0" hangingPunct="1">
      <a:defRPr sz="1306" kern="1200">
        <a:solidFill>
          <a:schemeClr val="tx1"/>
        </a:solidFill>
        <a:latin typeface="+mn-lt"/>
        <a:ea typeface="+mn-ea"/>
        <a:cs typeface="+mn-cs"/>
      </a:defRPr>
    </a:lvl7pPr>
    <a:lvl8pPr marL="3484275" algn="l" defTabSz="995507" rtl="0" eaLnBrk="1" latinLnBrk="0" hangingPunct="1">
      <a:defRPr sz="1306" kern="1200">
        <a:solidFill>
          <a:schemeClr val="tx1"/>
        </a:solidFill>
        <a:latin typeface="+mn-lt"/>
        <a:ea typeface="+mn-ea"/>
        <a:cs typeface="+mn-cs"/>
      </a:defRPr>
    </a:lvl8pPr>
    <a:lvl9pPr marL="3982029" algn="l" defTabSz="995507" rtl="0" eaLnBrk="1" latinLnBrk="0" hangingPunct="1">
      <a:defRPr sz="1306"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p>
        </p:txBody>
      </p:sp>
      <p:sp>
        <p:nvSpPr>
          <p:cNvPr id="4" name="Date Placeholder 3"/>
          <p:cNvSpPr>
            <a:spLocks noGrp="1"/>
          </p:cNvSpPr>
          <p:nvPr>
            <p:ph type="dt" sz="half" idx="10"/>
          </p:nvPr>
        </p:nvSpPr>
        <p:spPr/>
        <p:txBody>
          <a:bodyPr/>
          <a:lstStyle/>
          <a:p>
            <a:fld id="{1FD4AF8E-6D9D-4255-BC3D-DE44BD3AE74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3912194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D4AF8E-6D9D-4255-BC3D-DE44BD3AE74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2432192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D4AF8E-6D9D-4255-BC3D-DE44BD3AE74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2491456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19728"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27085"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FD4AF8E-6D9D-4255-BC3D-DE44BD3AE749}"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711289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FD4AF8E-6D9D-4255-BC3D-DE44BD3AE749}" type="datetimeFigureOut">
              <a:rPr lang="en-GB" smtClean="0"/>
              <a:t>24/04/2026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3463068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D4AF8E-6D9D-4255-BC3D-DE44BD3AE749}" type="datetimeFigureOut">
              <a:rPr lang="en-GB" smtClean="0"/>
              <a:t>24/04/2026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3353861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D4AF8E-6D9D-4255-BC3D-DE44BD3AE749}" type="datetimeFigureOut">
              <a:rPr lang="en-GB" smtClean="0"/>
              <a:t>24/04/2026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2810839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1FD4AF8E-6D9D-4255-BC3D-DE44BD3AE749}"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2941448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1FD4AF8E-6D9D-4255-BC3D-DE44BD3AE749}"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3601094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D4AF8E-6D9D-4255-BC3D-DE44BD3AE74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3548890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D4AF8E-6D9D-4255-BC3D-DE44BD3AE74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67CB02-F1F5-4CC7-9ECE-DEEF86870DE4}" type="slidenum">
              <a:rPr lang="en-GB" smtClean="0"/>
              <a:t>‹#›</a:t>
            </a:fld>
            <a:endParaRPr lang="en-GB"/>
          </a:p>
        </p:txBody>
      </p:sp>
    </p:spTree>
    <p:extLst>
      <p:ext uri="{BB962C8B-B14F-4D97-AF65-F5344CB8AC3E}">
        <p14:creationId xmlns:p14="http://schemas.microsoft.com/office/powerpoint/2010/main" val="1405236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1FD4AF8E-6D9D-4255-BC3D-DE44BD3AE749}" type="datetimeFigureOut">
              <a:rPr lang="en-GB" smtClean="0"/>
              <a:t>24/04/2026</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1667CB02-F1F5-4CC7-9ECE-DEEF86870DE4}" type="slidenum">
              <a:rPr lang="en-GB" smtClean="0"/>
              <a:t>‹#›</a:t>
            </a:fld>
            <a:endParaRPr lang="en-GB"/>
          </a:p>
        </p:txBody>
      </p:sp>
    </p:spTree>
    <p:extLst>
      <p:ext uri="{BB962C8B-B14F-4D97-AF65-F5344CB8AC3E}">
        <p14:creationId xmlns:p14="http://schemas.microsoft.com/office/powerpoint/2010/main" val="7704948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hyperlink" Target="http://www.withamoaksacademy.co.uk" TargetMode="External"/><Relationship Id="rId5" Type="http://schemas.openxmlformats.org/officeDocument/2006/relationships/image" Target="../media/image4.png"/><Relationship Id="rId10" Type="http://schemas.openxmlformats.org/officeDocument/2006/relationships/hyperlink" Target="mailto:adminwoa@inspiresmat.co.uk" TargetMode="External"/><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hyperlink" Target="mailto:adminwoa@inspiresmat.co.uk" TargetMode="External"/><Relationship Id="rId3" Type="http://schemas.openxmlformats.org/officeDocument/2006/relationships/image" Target="../media/image9.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microsoft.com/office/2007/relationships/hdphoto" Target="../media/hdphoto1.wdp"/><Relationship Id="rId9" Type="http://schemas.openxmlformats.org/officeDocument/2006/relationships/image" Target="../media/image14.pn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forms.office.com/e/SGQBcpyWAp" TargetMode="External"/><Relationship Id="rId3" Type="http://schemas.openxmlformats.org/officeDocument/2006/relationships/image" Target="../media/image19.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microsoft.com/office/2007/relationships/hdphoto" Target="../media/hdphoto2.wdp"/><Relationship Id="rId9" Type="http://schemas.openxmlformats.org/officeDocument/2006/relationships/image" Target="../media/image24.png"/><Relationship Id="rId14" Type="http://schemas.openxmlformats.org/officeDocument/2006/relationships/image" Target="../media/image28.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png"/><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0.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adminwoa@inspiresmat.co.uk" TargetMode="External"/><Relationship Id="rId1" Type="http://schemas.openxmlformats.org/officeDocument/2006/relationships/slideLayout" Target="../slideLayouts/slideLayout6.xml"/><Relationship Id="rId4" Type="http://schemas.openxmlformats.org/officeDocument/2006/relationships/image" Target="../media/image3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png"/><Relationship Id="rId1" Type="http://schemas.openxmlformats.org/officeDocument/2006/relationships/slideLayout" Target="../slideLayouts/slideLayout6.xml"/><Relationship Id="rId5" Type="http://schemas.openxmlformats.org/officeDocument/2006/relationships/hyperlink" Target="http://www.essex.gov.uk/admissions" TargetMode="External"/><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2">
            <a:extLst>
              <a:ext uri="{FF2B5EF4-FFF2-40B4-BE49-F238E27FC236}">
                <a16:creationId xmlns:a16="http://schemas.microsoft.com/office/drawing/2014/main" id="{82217633-14E6-40BA-BB9D-0886E5CA7F2E}"/>
              </a:ext>
            </a:extLst>
          </p:cNvPr>
          <p:cNvSpPr txBox="1">
            <a:spLocks noChangeArrowheads="1"/>
          </p:cNvSpPr>
          <p:nvPr/>
        </p:nvSpPr>
        <p:spPr bwMode="auto">
          <a:xfrm>
            <a:off x="78825" y="178882"/>
            <a:ext cx="7445888" cy="1735363"/>
          </a:xfrm>
          <a:prstGeom prst="rect">
            <a:avLst/>
          </a:prstGeom>
          <a:solidFill>
            <a:schemeClr val="accent1">
              <a:lumMod val="75000"/>
            </a:schemeClr>
          </a:solidFill>
          <a:ln w="9525">
            <a:solidFill>
              <a:srgbClr val="000000"/>
            </a:solidFill>
            <a:miter lim="800000"/>
            <a:headEnd/>
            <a:tailEnd/>
          </a:ln>
        </p:spPr>
        <p:txBody>
          <a:bodyPr rot="0" vert="horz" wrap="square" lIns="98694" tIns="49347" rIns="98694" bIns="49347" anchor="t" anchorCtr="0">
            <a:noAutofit/>
          </a:bodyPr>
          <a:lstStyle/>
          <a:p>
            <a:pPr>
              <a:lnSpc>
                <a:spcPct val="107000"/>
              </a:lnSpc>
              <a:spcAft>
                <a:spcPts val="863"/>
              </a:spcAft>
            </a:pPr>
            <a:r>
              <a:rPr lang="en-GB" sz="1187">
                <a:latin typeface="Calibri" panose="020F0502020204030204" pitchFamily="34" charset="0"/>
                <a:ea typeface="Calibri" panose="020F0502020204030204" pitchFamily="34" charset="0"/>
                <a:cs typeface="Times New Roman" panose="02020603050405020304" pitchFamily="18" charset="0"/>
              </a:rPr>
              <a:t> </a:t>
            </a:r>
          </a:p>
        </p:txBody>
      </p:sp>
      <p:sp>
        <p:nvSpPr>
          <p:cNvPr id="9" name="Text Box 5">
            <a:extLst>
              <a:ext uri="{FF2B5EF4-FFF2-40B4-BE49-F238E27FC236}">
                <a16:creationId xmlns:a16="http://schemas.microsoft.com/office/drawing/2014/main" id="{0A0BF1C5-0F7A-47CA-BFC2-610669484B34}"/>
              </a:ext>
            </a:extLst>
          </p:cNvPr>
          <p:cNvSpPr txBox="1"/>
          <p:nvPr/>
        </p:nvSpPr>
        <p:spPr>
          <a:xfrm>
            <a:off x="876640" y="842050"/>
            <a:ext cx="6679159" cy="1233671"/>
          </a:xfrm>
          <a:prstGeom prst="rect">
            <a:avLst/>
          </a:prstGeom>
          <a:noFill/>
          <a:ln>
            <a:noFill/>
          </a:ln>
        </p:spPr>
        <p:txBody>
          <a:bodyPr rot="0" spcFirstLastPara="0" vert="horz" wrap="square" lIns="98694" tIns="49347" rIns="98694" bIns="49347" numCol="1" spcCol="0" rtlCol="0" fromWordArt="0" anchor="t" anchorCtr="0" forceAA="0" compatLnSpc="1">
            <a:prstTxWarp prst="textNoShape">
              <a:avLst/>
            </a:prstTxWarp>
            <a:noAutofit/>
          </a:bodyPr>
          <a:lstStyle/>
          <a:p>
            <a:pPr algn="ctr">
              <a:lnSpc>
                <a:spcPct val="107000"/>
              </a:lnSpc>
              <a:spcAft>
                <a:spcPts val="863"/>
              </a:spcAft>
            </a:pPr>
            <a:r>
              <a:rPr lang="en-GB" sz="6000" b="1">
                <a:ln w="10160" cap="flat" cmpd="sng" algn="ctr">
                  <a:solidFill>
                    <a:srgbClr val="FFFFFF"/>
                  </a:solidFill>
                  <a:prstDash val="solid"/>
                  <a:round/>
                </a:ln>
                <a:solidFill>
                  <a:srgbClr val="FFCC00"/>
                </a:solidFill>
                <a:effectLst>
                  <a:outerShdw blurRad="38100" dist="22860" dir="5400000" algn="tl">
                    <a:srgbClr val="000000">
                      <a:alpha val="30000"/>
                    </a:srgbClr>
                  </a:outerShdw>
                </a:effectLst>
                <a:latin typeface="Open Sans" panose="020B0606030504020204" pitchFamily="34" charset="0"/>
                <a:ea typeface="Calibri" panose="020F0502020204030204" pitchFamily="34" charset="0"/>
                <a:cs typeface="Times New Roman" panose="02020603050405020304" pitchFamily="18" charset="0"/>
              </a:rPr>
              <a:t>NEWSLETTER</a:t>
            </a:r>
            <a:endParaRPr lang="en-GB" sz="1100">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E65B2BDE-7865-4D06-8B10-26F13E8EE91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71021" y="-335148"/>
            <a:ext cx="2763422" cy="2763422"/>
          </a:xfrm>
          <a:prstGeom prst="rect">
            <a:avLst/>
          </a:prstGeom>
        </p:spPr>
      </p:pic>
      <p:sp>
        <p:nvSpPr>
          <p:cNvPr id="11" name="Text Box 2">
            <a:extLst>
              <a:ext uri="{FF2B5EF4-FFF2-40B4-BE49-F238E27FC236}">
                <a16:creationId xmlns:a16="http://schemas.microsoft.com/office/drawing/2014/main" id="{C2531C72-1037-4B6A-AC38-A878A262AC17}"/>
              </a:ext>
            </a:extLst>
          </p:cNvPr>
          <p:cNvSpPr txBox="1">
            <a:spLocks noChangeArrowheads="1"/>
          </p:cNvSpPr>
          <p:nvPr/>
        </p:nvSpPr>
        <p:spPr bwMode="auto">
          <a:xfrm>
            <a:off x="78825" y="1914245"/>
            <a:ext cx="2806601" cy="880018"/>
          </a:xfrm>
          <a:prstGeom prst="rect">
            <a:avLst/>
          </a:prstGeom>
          <a:noFill/>
          <a:ln w="9525">
            <a:noFill/>
            <a:miter lim="800000"/>
            <a:headEnd/>
            <a:tailEnd/>
          </a:ln>
        </p:spPr>
        <p:txBody>
          <a:bodyPr rot="0" vert="horz" wrap="square" lIns="98694" tIns="49347" rIns="98694" bIns="49347" anchor="t" anchorCtr="0">
            <a:noAutofit/>
          </a:bodyPr>
          <a:lstStyle/>
          <a:p>
            <a:pPr>
              <a:lnSpc>
                <a:spcPct val="107000"/>
              </a:lnSpc>
              <a:spcAft>
                <a:spcPts val="863"/>
              </a:spcAft>
            </a:pPr>
            <a:r>
              <a:rPr lang="en-GB" sz="2550" dirty="0">
                <a:solidFill>
                  <a:srgbClr val="2F5496"/>
                </a:solidFill>
                <a:latin typeface="Righteous"/>
                <a:ea typeface="Calibri"/>
                <a:cs typeface="Times New Roman"/>
              </a:rPr>
              <a:t>ISSUE 12</a:t>
            </a:r>
            <a:endParaRPr lang="en-GB" sz="1700" dirty="0">
              <a:solidFill>
                <a:srgbClr val="000000"/>
              </a:solidFill>
              <a:latin typeface="Righteous"/>
              <a:ea typeface="Calibri"/>
              <a:cs typeface="Times New Roman"/>
            </a:endParaRPr>
          </a:p>
          <a:p>
            <a:pPr>
              <a:lnSpc>
                <a:spcPct val="107000"/>
              </a:lnSpc>
              <a:spcAft>
                <a:spcPts val="863"/>
              </a:spcAft>
            </a:pPr>
            <a:r>
              <a:rPr lang="en-GB" sz="1400" dirty="0">
                <a:solidFill>
                  <a:srgbClr val="2F5496"/>
                </a:solidFill>
                <a:latin typeface="Righteous"/>
                <a:ea typeface="Calibri"/>
                <a:cs typeface="Times New Roman"/>
              </a:rPr>
              <a:t>w/c:  20</a:t>
            </a:r>
            <a:r>
              <a:rPr lang="en-GB" sz="1400" baseline="30000" dirty="0">
                <a:solidFill>
                  <a:srgbClr val="2F5496"/>
                </a:solidFill>
                <a:latin typeface="Righteous"/>
                <a:ea typeface="Calibri"/>
                <a:cs typeface="Times New Roman"/>
              </a:rPr>
              <a:t>th</a:t>
            </a:r>
            <a:r>
              <a:rPr lang="en-GB" sz="1400" dirty="0">
                <a:solidFill>
                  <a:srgbClr val="2F5496"/>
                </a:solidFill>
                <a:latin typeface="Righteous"/>
                <a:ea typeface="Calibri"/>
                <a:cs typeface="Times New Roman"/>
              </a:rPr>
              <a:t> April 2026</a:t>
            </a:r>
            <a:endParaRPr lang="en-GB" sz="1400" dirty="0">
              <a:latin typeface="Righteous"/>
              <a:ea typeface="Calibri"/>
              <a:cs typeface="Times New Roman"/>
            </a:endParaRPr>
          </a:p>
        </p:txBody>
      </p:sp>
      <p:sp>
        <p:nvSpPr>
          <p:cNvPr id="12" name="Text Box 2">
            <a:extLst>
              <a:ext uri="{FF2B5EF4-FFF2-40B4-BE49-F238E27FC236}">
                <a16:creationId xmlns:a16="http://schemas.microsoft.com/office/drawing/2014/main" id="{23A8F2A6-B540-48CC-9082-B74BB13CACAE}"/>
              </a:ext>
            </a:extLst>
          </p:cNvPr>
          <p:cNvSpPr txBox="1">
            <a:spLocks noChangeArrowheads="1"/>
          </p:cNvSpPr>
          <p:nvPr/>
        </p:nvSpPr>
        <p:spPr bwMode="auto">
          <a:xfrm>
            <a:off x="2926304" y="2375607"/>
            <a:ext cx="4598409" cy="7920901"/>
          </a:xfrm>
          <a:prstGeom prst="rect">
            <a:avLst/>
          </a:prstGeom>
          <a:noFill/>
          <a:ln w="9525">
            <a:noFill/>
            <a:miter lim="800000"/>
            <a:headEnd/>
            <a:tailEnd/>
          </a:ln>
        </p:spPr>
        <p:txBody>
          <a:bodyPr rot="0" vert="horz" wrap="square" lIns="98694" tIns="49347" rIns="98694" bIns="49347" anchor="t" anchorCtr="0">
            <a:noAutofit/>
          </a:bodyPr>
          <a:lstStyle/>
          <a:p>
            <a:r>
              <a:rPr lang="en-GB" sz="1400">
                <a:latin typeface="Arial Nova Cond"/>
              </a:rPr>
              <a:t>Dear Parents and Carers,</a:t>
            </a:r>
            <a:endParaRPr lang="en-US">
              <a:latin typeface="Arial Nova Cond"/>
              <a:ea typeface="Calibri" panose="020F0502020204030204"/>
              <a:cs typeface="Calibri" panose="020F0502020204030204"/>
            </a:endParaRPr>
          </a:p>
          <a:p>
            <a:r>
              <a:rPr lang="en-GB" sz="1400">
                <a:latin typeface="Arial Nova Cond"/>
              </a:rPr>
              <a:t>Welcome back! </a:t>
            </a:r>
            <a:endParaRPr lang="en-GB" sz="1400" dirty="0">
              <a:latin typeface="Arial Nova Cond"/>
            </a:endParaRPr>
          </a:p>
          <a:p>
            <a:r>
              <a:rPr lang="en-GB" sz="1400" dirty="0">
                <a:latin typeface="Arial Nova Cond"/>
              </a:rPr>
              <a:t>This week, we have </a:t>
            </a:r>
            <a:r>
              <a:rPr lang="en-GB" sz="1400" dirty="0" err="1">
                <a:latin typeface="Arial Nova Cond"/>
              </a:rPr>
              <a:t>have</a:t>
            </a:r>
            <a:r>
              <a:rPr lang="en-GB" sz="1400" dirty="0">
                <a:latin typeface="Arial Nova Cond"/>
              </a:rPr>
              <a:t> been spending time in the classrooms with the children, admiring their work and watching their enjoyment while they are learning. </a:t>
            </a:r>
          </a:p>
          <a:p>
            <a:r>
              <a:rPr lang="en-GB" sz="1400" dirty="0">
                <a:latin typeface="Arial Nova Cond"/>
              </a:rPr>
              <a:t>We have also been having a wonderful time in the sunshine at Witham Oaks since the Easter break. The children </a:t>
            </a:r>
            <a:r>
              <a:rPr lang="en-GB" sz="1400" dirty="0" err="1">
                <a:latin typeface="Arial Nova Cond"/>
              </a:rPr>
              <a:t>hav</a:t>
            </a:r>
            <a:r>
              <a:rPr lang="en-GB" sz="1400" dirty="0">
                <a:latin typeface="Arial Nova Cond"/>
              </a:rPr>
              <a:t>e been making the most of the dry weather in the outdoor learning area, where they have been busy with team building activities and this week, 4E have been toasting marshmallows on the fire. Thank you to the amazing helpers who supported this event. We have opened the school field at lunchtime which is always a popular decision with the children, and we look forward to sharing many more outdoor experiences with them as we move through the term. As we are now into the Summer term, we are allowing the children to remove their ties, particularly in the warmer weather. Summer dresses are also permitted. Please remember, PE kits and trainers should be logo free. We do have items that can be purchased from the school and we have free pre-loved uniform on the rail in reception. Pop into the office and speak to Miss Owen if we can support you with this.</a:t>
            </a:r>
            <a:endParaRPr lang="en-GB" dirty="0">
              <a:ea typeface="Calibri"/>
              <a:cs typeface="Calibri"/>
            </a:endParaRPr>
          </a:p>
          <a:p>
            <a:r>
              <a:rPr lang="en-GB" sz="1400" dirty="0">
                <a:latin typeface="Arial Nova Cond"/>
              </a:rPr>
              <a:t>As you will be aware, following consultation with our school community, we have launched the new vision at Witham Oaks: 'Belong, Experience, Flourish' and that is exactly what we want the children to do while they are with us. We thank you, the children and staff </a:t>
            </a:r>
            <a:r>
              <a:rPr lang="en-GB" sz="1400">
                <a:latin typeface="Arial Nova Cond"/>
              </a:rPr>
              <a:t>for input into creating the </a:t>
            </a:r>
            <a:r>
              <a:rPr lang="en-GB" sz="1400" dirty="0">
                <a:latin typeface="Arial Nova Cond"/>
              </a:rPr>
              <a:t>vision. </a:t>
            </a:r>
          </a:p>
          <a:p>
            <a:r>
              <a:rPr lang="en-GB" sz="1400" dirty="0">
                <a:latin typeface="Arial Nova Cond"/>
              </a:rPr>
              <a:t>We would like to remind you that the gate closes at 8:45am in the morning and if the children arrive after this time, they should enter through the school office. This is so we can </a:t>
            </a:r>
            <a:r>
              <a:rPr lang="en-GB" sz="1400">
                <a:latin typeface="Arial Nova Cond"/>
              </a:rPr>
              <a:t>ensure they have ordered a lunch should they need to do so. </a:t>
            </a:r>
            <a:endParaRPr lang="en-GB" sz="1400" dirty="0">
              <a:latin typeface="Arial Nova Cond" panose="020B0506020202020204" pitchFamily="34" charset="0"/>
            </a:endParaRPr>
          </a:p>
          <a:p>
            <a:r>
              <a:rPr lang="en-GB" sz="1400" dirty="0">
                <a:latin typeface="Arial Nova Cond"/>
              </a:rPr>
              <a:t>We welcome feedback about the new dishes on the school menu. Perhaps you could ask you children to rate their meals with their favourites as well as what they think could be improved!</a:t>
            </a:r>
            <a:endParaRPr lang="en-GB" sz="1400" dirty="0">
              <a:latin typeface="Arial Nova Cond" panose="020B0506020202020204" pitchFamily="34" charset="0"/>
            </a:endParaRPr>
          </a:p>
          <a:p>
            <a:r>
              <a:rPr lang="en-GB" sz="1400" dirty="0">
                <a:latin typeface="Arial Nova Cond"/>
              </a:rPr>
              <a:t>We wish you a happy weekend and hope the sun stays </a:t>
            </a:r>
            <a:r>
              <a:rPr lang="en-GB" sz="1400">
                <a:latin typeface="Arial Nova Cond"/>
              </a:rPr>
              <a:t>shining.</a:t>
            </a:r>
            <a:endParaRPr lang="en-GB" sz="1400" dirty="0">
              <a:latin typeface="Arial Nova Cond" panose="020B0506020202020204" pitchFamily="34" charset="0"/>
            </a:endParaRPr>
          </a:p>
          <a:p>
            <a:endParaRPr lang="en-GB" sz="1400" dirty="0">
              <a:latin typeface="Arial Nova Cond" panose="020B0506020202020204" pitchFamily="34" charset="0"/>
            </a:endParaRPr>
          </a:p>
          <a:p>
            <a:endParaRPr lang="en-GB" sz="1400" dirty="0">
              <a:latin typeface="Arial Nova Cond" panose="020B0506020202020204" pitchFamily="34" charset="0"/>
            </a:endParaRPr>
          </a:p>
          <a:p>
            <a:endParaRPr lang="en-GB" sz="1400" dirty="0">
              <a:latin typeface="Arial Nova Cond" panose="020B0506020202020204" pitchFamily="34" charset="0"/>
            </a:endParaRPr>
          </a:p>
        </p:txBody>
      </p:sp>
      <p:sp>
        <p:nvSpPr>
          <p:cNvPr id="13" name="Text Box 4">
            <a:extLst>
              <a:ext uri="{FF2B5EF4-FFF2-40B4-BE49-F238E27FC236}">
                <a16:creationId xmlns:a16="http://schemas.microsoft.com/office/drawing/2014/main" id="{DC60A226-2CCE-4646-9559-911DC4662DA5}"/>
              </a:ext>
            </a:extLst>
          </p:cNvPr>
          <p:cNvSpPr txBox="1"/>
          <p:nvPr/>
        </p:nvSpPr>
        <p:spPr>
          <a:xfrm>
            <a:off x="2268247" y="309163"/>
            <a:ext cx="4713993" cy="671665"/>
          </a:xfrm>
          <a:prstGeom prst="rect">
            <a:avLst/>
          </a:prstGeom>
          <a:noFill/>
          <a:ln>
            <a:noFill/>
          </a:ln>
        </p:spPr>
        <p:txBody>
          <a:bodyPr rot="0" spcFirstLastPara="0" vert="horz" wrap="none" lIns="98694" tIns="49347" rIns="98694" bIns="49347" numCol="1" spcCol="0" rtlCol="0" fromWordArt="0" anchor="t" anchorCtr="0" forceAA="0" compatLnSpc="1">
            <a:prstTxWarp prst="textNoShape">
              <a:avLst/>
            </a:prstTxWarp>
            <a:noAutofit/>
          </a:bodyPr>
          <a:lstStyle/>
          <a:p>
            <a:pPr algn="ctr">
              <a:lnSpc>
                <a:spcPct val="107000"/>
              </a:lnSpc>
              <a:spcAft>
                <a:spcPts val="863"/>
              </a:spcAft>
            </a:pPr>
            <a:r>
              <a:rPr lang="en-GB" sz="3022" b="1">
                <a:ln w="10160" cap="flat" cmpd="sng" algn="ctr">
                  <a:solidFill>
                    <a:srgbClr val="5B9BD5"/>
                  </a:solidFill>
                  <a:prstDash val="solid"/>
                  <a:round/>
                </a:ln>
                <a:solidFill>
                  <a:schemeClr val="bg1"/>
                </a:solidFill>
                <a:effectLst>
                  <a:outerShdw blurRad="38100" dist="22860" dir="5400000" algn="tl">
                    <a:srgbClr val="000000">
                      <a:alpha val="30000"/>
                    </a:srgbClr>
                  </a:outerShdw>
                </a:effectLst>
                <a:latin typeface="Righteous" panose="02010506000000020000" pitchFamily="2" charset="0"/>
                <a:ea typeface="Calibri" panose="020F0502020204030204" pitchFamily="34" charset="0"/>
                <a:cs typeface="Times New Roman" panose="02020603050405020304" pitchFamily="18" charset="0"/>
              </a:rPr>
              <a:t>WITHAM OAKS ACADEMY</a:t>
            </a:r>
            <a:endParaRPr lang="en-GB" sz="1187">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63"/>
              </a:spcAft>
            </a:pPr>
            <a:r>
              <a:rPr lang="en-GB" sz="3885" b="1">
                <a:ln w="10160" cap="flat" cmpd="sng" algn="ctr">
                  <a:solidFill>
                    <a:srgbClr val="5B9BD5"/>
                  </a:solidFill>
                  <a:prstDash val="solid"/>
                  <a:round/>
                </a:ln>
                <a:solidFill>
                  <a:schemeClr val="bg1"/>
                </a:solidFill>
                <a:effectLst>
                  <a:outerShdw blurRad="38100" dist="22860" dir="5400000" algn="tl">
                    <a:srgbClr val="000000">
                      <a:alpha val="30000"/>
                    </a:srgbClr>
                  </a:outerShdw>
                </a:effectLst>
                <a:latin typeface="Righteous" panose="02010506000000020000" pitchFamily="2" charset="0"/>
                <a:ea typeface="Calibri" panose="020F0502020204030204" pitchFamily="34" charset="0"/>
                <a:cs typeface="Times New Roman" panose="02020603050405020304" pitchFamily="18" charset="0"/>
              </a:rPr>
              <a:t> </a:t>
            </a:r>
            <a:endParaRPr lang="en-GB" sz="1187">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 Box 2">
            <a:extLst>
              <a:ext uri="{FF2B5EF4-FFF2-40B4-BE49-F238E27FC236}">
                <a16:creationId xmlns:a16="http://schemas.microsoft.com/office/drawing/2014/main" id="{3D7794DF-A53D-44CE-97DE-E68668AF46CE}"/>
              </a:ext>
            </a:extLst>
          </p:cNvPr>
          <p:cNvSpPr txBox="1">
            <a:spLocks noChangeArrowheads="1"/>
          </p:cNvSpPr>
          <p:nvPr/>
        </p:nvSpPr>
        <p:spPr bwMode="auto">
          <a:xfrm>
            <a:off x="243097" y="3098025"/>
            <a:ext cx="2567502" cy="5985213"/>
          </a:xfrm>
          <a:prstGeom prst="rect">
            <a:avLst/>
          </a:prstGeom>
          <a:solidFill>
            <a:srgbClr val="FFCC00"/>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17" name="Text Box 2">
            <a:extLst>
              <a:ext uri="{FF2B5EF4-FFF2-40B4-BE49-F238E27FC236}">
                <a16:creationId xmlns:a16="http://schemas.microsoft.com/office/drawing/2014/main" id="{963A1275-2B34-4237-BF35-DB6CF7C4C966}"/>
              </a:ext>
            </a:extLst>
          </p:cNvPr>
          <p:cNvSpPr txBox="1">
            <a:spLocks noChangeArrowheads="1"/>
          </p:cNvSpPr>
          <p:nvPr/>
        </p:nvSpPr>
        <p:spPr bwMode="auto">
          <a:xfrm>
            <a:off x="85774" y="9474277"/>
            <a:ext cx="2898003" cy="858505"/>
          </a:xfrm>
          <a:prstGeom prst="rect">
            <a:avLst/>
          </a:prstGeom>
          <a:noFill/>
          <a:ln w="9525">
            <a:noFill/>
            <a:miter lim="800000"/>
            <a:headEnd/>
            <a:tailEnd/>
          </a:ln>
        </p:spPr>
        <p:txBody>
          <a:bodyPr rot="0" vert="horz" wrap="square" lIns="91440" tIns="45720" rIns="91440" bIns="45720" anchor="t" anchorCtr="0">
            <a:spAutoFit/>
          </a:bodyPr>
          <a:lstStyle/>
          <a:p>
            <a:pPr algn="just">
              <a:lnSpc>
                <a:spcPct val="115000"/>
              </a:lnSpc>
            </a:pPr>
            <a:r>
              <a:rPr lang="en-GB" sz="1100" kern="0">
                <a:effectLst/>
                <a:latin typeface="Righteous"/>
                <a:ea typeface="Times New Roman" panose="02020603050405020304" pitchFamily="18" charset="0"/>
                <a:cs typeface="Arial"/>
              </a:rPr>
              <a:t>Spa Road </a:t>
            </a:r>
            <a:r>
              <a:rPr lang="en-GB" sz="1100" kern="0">
                <a:effectLst/>
                <a:latin typeface="Righteous"/>
                <a:ea typeface="Times New Roman" panose="02020603050405020304" pitchFamily="18" charset="0"/>
                <a:cs typeface="Arial"/>
                <a:sym typeface="Wingdings" panose="05000000000000000000" pitchFamily="2" charset="2"/>
              </a:rPr>
              <a:t></a:t>
            </a:r>
            <a:r>
              <a:rPr lang="en-GB" sz="1100" kern="0">
                <a:effectLst/>
                <a:latin typeface="Righteous"/>
                <a:ea typeface="Times New Roman" panose="02020603050405020304" pitchFamily="18" charset="0"/>
                <a:cs typeface="Arial"/>
              </a:rPr>
              <a:t> Witham </a:t>
            </a:r>
            <a:r>
              <a:rPr lang="en-GB" sz="1100" kern="0">
                <a:effectLst/>
                <a:latin typeface="Righteous"/>
                <a:ea typeface="Times New Roman" panose="02020603050405020304" pitchFamily="18" charset="0"/>
                <a:cs typeface="Arial"/>
                <a:sym typeface="Wingdings" panose="05000000000000000000" pitchFamily="2" charset="2"/>
              </a:rPr>
              <a:t></a:t>
            </a:r>
            <a:r>
              <a:rPr lang="en-GB" sz="1100" kern="0">
                <a:effectLst/>
                <a:latin typeface="Righteous"/>
                <a:ea typeface="Times New Roman" panose="02020603050405020304" pitchFamily="18" charset="0"/>
                <a:cs typeface="Arial"/>
              </a:rPr>
              <a:t> CM8 1NA   </a:t>
            </a:r>
            <a:endParaRPr lang="en-GB" sz="1200" kern="0">
              <a:effectLst/>
              <a:latin typeface="Righteous"/>
              <a:ea typeface="Times New Roman" panose="02020603050405020304" pitchFamily="18" charset="0"/>
              <a:cs typeface="Arial"/>
            </a:endParaRPr>
          </a:p>
          <a:p>
            <a:pPr algn="just">
              <a:lnSpc>
                <a:spcPct val="115000"/>
              </a:lnSpc>
            </a:pPr>
            <a:r>
              <a:rPr lang="en-GB" sz="1100" kern="0">
                <a:effectLst/>
                <a:latin typeface="Righteous"/>
                <a:ea typeface="Times New Roman" panose="02020603050405020304" pitchFamily="18" charset="0"/>
                <a:cs typeface="Arial"/>
              </a:rPr>
              <a:t>Co-Headteachers </a:t>
            </a:r>
            <a:r>
              <a:rPr lang="en-GB" sz="1100" kern="0">
                <a:effectLst/>
                <a:latin typeface="Righteous"/>
                <a:ea typeface="Times New Roman" panose="02020603050405020304" pitchFamily="18" charset="0"/>
                <a:cs typeface="Arial"/>
                <a:sym typeface="Wingdings" panose="05000000000000000000" pitchFamily="2" charset="2"/>
              </a:rPr>
              <a:t></a:t>
            </a:r>
            <a:r>
              <a:rPr lang="en-GB" sz="1100" kern="0">
                <a:effectLst/>
                <a:latin typeface="Righteous"/>
                <a:ea typeface="Times New Roman" panose="02020603050405020304" pitchFamily="18" charset="0"/>
                <a:cs typeface="Arial"/>
              </a:rPr>
              <a:t>  Mrs M Harrington, Mr D Sheehan</a:t>
            </a:r>
          </a:p>
          <a:p>
            <a:pPr algn="just">
              <a:lnSpc>
                <a:spcPct val="115000"/>
              </a:lnSpc>
            </a:pPr>
            <a:r>
              <a:rPr lang="en-GB" sz="1100" kern="0">
                <a:effectLst/>
                <a:latin typeface="Righteous"/>
                <a:ea typeface="Times New Roman" panose="02020603050405020304" pitchFamily="18" charset="0"/>
                <a:cs typeface="Arial"/>
              </a:rPr>
              <a:t>Telephone </a:t>
            </a:r>
            <a:r>
              <a:rPr lang="en-GB" sz="1100" kern="0">
                <a:effectLst/>
                <a:latin typeface="Righteous"/>
                <a:ea typeface="Times New Roman" panose="02020603050405020304" pitchFamily="18" charset="0"/>
                <a:cs typeface="Arial"/>
                <a:sym typeface="Wingdings" panose="05000000000000000000" pitchFamily="2" charset="2"/>
              </a:rPr>
              <a:t></a:t>
            </a:r>
            <a:r>
              <a:rPr lang="en-GB" sz="1100" kern="0">
                <a:effectLst/>
                <a:latin typeface="Righteous"/>
                <a:ea typeface="Times New Roman" panose="02020603050405020304" pitchFamily="18" charset="0"/>
                <a:cs typeface="Arial"/>
              </a:rPr>
              <a:t> 01376 513322</a:t>
            </a:r>
            <a:endParaRPr lang="en-GB" sz="1200" kern="0">
              <a:effectLst/>
              <a:latin typeface="Righteous"/>
              <a:ea typeface="Times New Roman" panose="02020603050405020304" pitchFamily="18" charset="0"/>
              <a:cs typeface="Arial"/>
            </a:endParaRPr>
          </a:p>
        </p:txBody>
      </p:sp>
      <p:pic>
        <p:nvPicPr>
          <p:cNvPr id="18" name="Picture 17">
            <a:extLst>
              <a:ext uri="{FF2B5EF4-FFF2-40B4-BE49-F238E27FC236}">
                <a16:creationId xmlns:a16="http://schemas.microsoft.com/office/drawing/2014/main" id="{A55A1D33-D772-4711-8774-2AF2CE7636AA}"/>
              </a:ext>
            </a:extLst>
          </p:cNvPr>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585908" y="1934779"/>
            <a:ext cx="854748" cy="399849"/>
          </a:xfrm>
          <a:prstGeom prst="rect">
            <a:avLst/>
          </a:prstGeom>
        </p:spPr>
      </p:pic>
      <p:pic>
        <p:nvPicPr>
          <p:cNvPr id="25" name="Picture 24">
            <a:extLst>
              <a:ext uri="{FF2B5EF4-FFF2-40B4-BE49-F238E27FC236}">
                <a16:creationId xmlns:a16="http://schemas.microsoft.com/office/drawing/2014/main" id="{63A1B890-62E9-40E2-A512-82A167D0DF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1279" y="175628"/>
            <a:ext cx="671665" cy="671665"/>
          </a:xfrm>
          <a:prstGeom prst="rect">
            <a:avLst/>
          </a:prstGeom>
        </p:spPr>
      </p:pic>
      <p:graphicFrame>
        <p:nvGraphicFramePr>
          <p:cNvPr id="3" name="Table 2">
            <a:extLst>
              <a:ext uri="{FF2B5EF4-FFF2-40B4-BE49-F238E27FC236}">
                <a16:creationId xmlns:a16="http://schemas.microsoft.com/office/drawing/2014/main" id="{CA4FC329-50FE-DEEF-ABF7-608E46106A12}"/>
              </a:ext>
            </a:extLst>
          </p:cNvPr>
          <p:cNvGraphicFramePr>
            <a:graphicFrameLocks noGrp="1"/>
          </p:cNvGraphicFramePr>
          <p:nvPr>
            <p:extLst>
              <p:ext uri="{D42A27DB-BD31-4B8C-83A1-F6EECF244321}">
                <p14:modId xmlns:p14="http://schemas.microsoft.com/office/powerpoint/2010/main" val="4151538011"/>
              </p:ext>
            </p:extLst>
          </p:nvPr>
        </p:nvGraphicFramePr>
        <p:xfrm>
          <a:off x="361233" y="3091442"/>
          <a:ext cx="2347083" cy="5941569"/>
        </p:xfrm>
        <a:graphic>
          <a:graphicData uri="http://schemas.openxmlformats.org/drawingml/2006/table">
            <a:tbl>
              <a:tblPr bandRow="1">
                <a:tableStyleId>{5C22544A-7EE6-4342-B048-85BDC9FD1C3A}</a:tableStyleId>
              </a:tblPr>
              <a:tblGrid>
                <a:gridCol w="839931">
                  <a:extLst>
                    <a:ext uri="{9D8B030D-6E8A-4147-A177-3AD203B41FA5}">
                      <a16:colId xmlns:a16="http://schemas.microsoft.com/office/drawing/2014/main" val="4100666415"/>
                    </a:ext>
                  </a:extLst>
                </a:gridCol>
                <a:gridCol w="1507152">
                  <a:extLst>
                    <a:ext uri="{9D8B030D-6E8A-4147-A177-3AD203B41FA5}">
                      <a16:colId xmlns:a16="http://schemas.microsoft.com/office/drawing/2014/main" val="3797057372"/>
                    </a:ext>
                  </a:extLst>
                </a:gridCol>
              </a:tblGrid>
              <a:tr h="535432">
                <a:tc gridSpan="2">
                  <a:txBody>
                    <a:bodyPr/>
                    <a:lstStyle/>
                    <a:p>
                      <a:pPr algn="ctr" fontAlgn="base">
                        <a:lnSpc>
                          <a:spcPts val="2625"/>
                        </a:lnSpc>
                      </a:pPr>
                      <a:r>
                        <a:rPr lang="en-GB" sz="2200">
                          <a:solidFill>
                            <a:srgbClr val="FFFFFF"/>
                          </a:solidFill>
                          <a:effectLst/>
                          <a:latin typeface="Righteous" panose="02010506000000020000"/>
                        </a:rPr>
                        <a:t>KEY DATES</a:t>
                      </a:r>
                      <a:endParaRPr lang="en-GB">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24384" cap="flat" cmpd="sng" algn="ctr">
                      <a:solidFill>
                        <a:srgbClr val="FFFFFF"/>
                      </a:solidFill>
                      <a:prstDash val="solid"/>
                      <a:round/>
                      <a:headEnd type="none" w="med" len="med"/>
                      <a:tailEnd type="none" w="med" len="med"/>
                    </a:lnB>
                    <a:solidFill>
                      <a:srgbClr val="2F5597"/>
                    </a:solidFill>
                  </a:tcPr>
                </a:tc>
                <a:tc hMerge="1">
                  <a:txBody>
                    <a:bodyPr/>
                    <a:lstStyle/>
                    <a:p>
                      <a:endParaRPr lang="en-US"/>
                    </a:p>
                  </a:txBody>
                  <a:tcPr/>
                </a:tc>
                <a:extLst>
                  <a:ext uri="{0D108BD9-81ED-4DB2-BD59-A6C34878D82A}">
                    <a16:rowId xmlns:a16="http://schemas.microsoft.com/office/drawing/2014/main" val="1168259750"/>
                  </a:ext>
                </a:extLst>
              </a:tr>
              <a:tr h="405799">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04/05/26</a:t>
                      </a:r>
                    </a:p>
                    <a:p>
                      <a:pPr marL="0" marR="0" lvl="0" indent="0" algn="l" defTabSz="755934" rtl="0" eaLnBrk="1" fontAlgn="auto" latinLnBrk="0" hangingPunct="1">
                        <a:lnSpc>
                          <a:spcPts val="1425"/>
                        </a:lnSpc>
                        <a:spcBef>
                          <a:spcPts val="0"/>
                        </a:spcBef>
                        <a:spcAft>
                          <a:spcPts val="0"/>
                        </a:spcAft>
                        <a:buClrTx/>
                        <a:buSzTx/>
                        <a:buFontTx/>
                        <a:buNone/>
                        <a:tabLst/>
                        <a:defRPr/>
                      </a:pPr>
                      <a:endParaRPr lang="en-US" sz="1100" b="0" dirty="0">
                        <a:solidFill>
                          <a:schemeClr val="bg1"/>
                        </a:solidFill>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24384"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BANK HOLIDAY</a:t>
                      </a:r>
                    </a:p>
                    <a:p>
                      <a:pPr marL="0" marR="0" lvl="0" indent="0" algn="l" defTabSz="755934" rtl="0" eaLnBrk="1" fontAlgn="base" latinLnBrk="0" hangingPunct="1">
                        <a:lnSpc>
                          <a:spcPct val="100000"/>
                        </a:lnSpc>
                        <a:spcBef>
                          <a:spcPts val="0"/>
                        </a:spcBef>
                        <a:spcAft>
                          <a:spcPts val="0"/>
                        </a:spcAft>
                        <a:buClrTx/>
                        <a:buSzTx/>
                        <a:buFontTx/>
                        <a:buNone/>
                        <a:tabLst/>
                        <a:defRPr/>
                      </a:pPr>
                      <a:endParaRPr lang="en-US" sz="1100" b="0" i="0" u="none" strike="noStrike" noProof="0" dirty="0">
                        <a:solidFill>
                          <a:schemeClr val="bg1"/>
                        </a:solidFill>
                        <a:effectLst/>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4"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4127372724"/>
                  </a:ext>
                </a:extLst>
              </a:tr>
              <a:tr h="551074">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11/5/26-14/5/26</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Year 6 SATs Week</a:t>
                      </a:r>
                    </a:p>
                    <a:p>
                      <a:pPr rtl="0" fontAlgn="base"/>
                      <a:endParaRPr lang="en-US" sz="1100" b="0" i="0" u="none" strike="noStrike" noProof="0" dirty="0">
                        <a:solidFill>
                          <a:schemeClr val="bg1"/>
                        </a:solidFill>
                        <a:effectLst/>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2237543609"/>
                  </a:ext>
                </a:extLst>
              </a:tr>
              <a:tr h="405799">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09/05/26</a:t>
                      </a:r>
                    </a:p>
                    <a:p>
                      <a:pPr lvl="0">
                        <a:lnSpc>
                          <a:spcPts val="1425"/>
                        </a:lnSpc>
                        <a:buNone/>
                      </a:pPr>
                      <a:endParaRPr lang="en-US" sz="1100" b="0" dirty="0">
                        <a:solidFill>
                          <a:schemeClr val="bg1"/>
                        </a:solidFill>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5 Korea Class Lunch</a:t>
                      </a:r>
                    </a:p>
                    <a:p>
                      <a:pPr rtl="0" fontAlgn="base"/>
                      <a:endParaRPr lang="en-US" sz="1100" b="0" i="0" u="none" strike="noStrike" noProof="0" dirty="0">
                        <a:solidFill>
                          <a:schemeClr val="bg1"/>
                        </a:solidFill>
                        <a:effectLst/>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2178602547"/>
                  </a:ext>
                </a:extLst>
              </a:tr>
              <a:tr h="405799">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25/05/26-29/05/26</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HALF TERM</a:t>
                      </a:r>
                    </a:p>
                    <a:p>
                      <a:pPr marL="0" marR="0" lvl="0" indent="0" algn="l" defTabSz="755934" rtl="0" eaLnBrk="1" fontAlgn="base" latinLnBrk="0" hangingPunct="1">
                        <a:lnSpc>
                          <a:spcPct val="100000"/>
                        </a:lnSpc>
                        <a:spcBef>
                          <a:spcPts val="0"/>
                        </a:spcBef>
                        <a:spcAft>
                          <a:spcPts val="0"/>
                        </a:spcAft>
                        <a:buClrTx/>
                        <a:buSzTx/>
                        <a:buFontTx/>
                        <a:buNone/>
                        <a:tabLst/>
                        <a:defRPr/>
                      </a:pPr>
                      <a:endParaRPr lang="en-US" sz="1100" b="0" i="0" u="none" strike="noStrike" noProof="0" dirty="0">
                        <a:solidFill>
                          <a:schemeClr val="bg1"/>
                        </a:solidFill>
                        <a:effectLst/>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3331964568"/>
                  </a:ext>
                </a:extLst>
              </a:tr>
              <a:tr h="472385">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01/06/26</a:t>
                      </a:r>
                    </a:p>
                    <a:p>
                      <a:pPr lvl="0">
                        <a:lnSpc>
                          <a:spcPts val="1425"/>
                        </a:lnSpc>
                        <a:buNone/>
                      </a:pPr>
                      <a:endParaRPr lang="en-US" sz="1100" b="0" dirty="0">
                        <a:solidFill>
                          <a:schemeClr val="bg1"/>
                        </a:solidFill>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NON-PUPIL DAY</a:t>
                      </a:r>
                    </a:p>
                    <a:p>
                      <a:pPr rtl="0" fontAlgn="base"/>
                      <a:endParaRPr lang="en-US" sz="1100" b="0" i="0" u="none" strike="noStrike" noProof="0" dirty="0">
                        <a:solidFill>
                          <a:schemeClr val="bg1"/>
                        </a:solidFill>
                        <a:effectLst/>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224011531"/>
                  </a:ext>
                </a:extLst>
              </a:tr>
              <a:tr h="551074">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01/06/26-12/06/26</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Year 4 Multiplication Checks</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3855514930"/>
                  </a:ext>
                </a:extLst>
              </a:tr>
              <a:tr h="535011">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09/06/26</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5 Singapore Class Lunch</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1707676338"/>
                  </a:ext>
                </a:extLst>
              </a:tr>
              <a:tr h="535011">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16/06/26</a:t>
                      </a:r>
                    </a:p>
                    <a:p>
                      <a:pPr lvl="0">
                        <a:lnSpc>
                          <a:spcPts val="1425"/>
                        </a:lnSpc>
                        <a:buNone/>
                      </a:pPr>
                      <a:endParaRPr lang="en-US" sz="1100" b="0" dirty="0">
                        <a:solidFill>
                          <a:schemeClr val="bg1"/>
                        </a:solidFill>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Year 3 &amp; 4 Sports Day</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4048036279"/>
                  </a:ext>
                </a:extLst>
              </a:tr>
              <a:tr h="555223">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16/06/26</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5 Thailand Class Lunch</a:t>
                      </a:r>
                    </a:p>
                    <a:p>
                      <a:pPr rtl="0" fontAlgn="base"/>
                      <a:endParaRPr lang="en-US" sz="1100" b="0" i="0" u="none" strike="noStrike" noProof="0" dirty="0">
                        <a:solidFill>
                          <a:schemeClr val="bg1"/>
                        </a:solidFill>
                        <a:effectLst/>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1428390214"/>
                  </a:ext>
                </a:extLst>
              </a:tr>
              <a:tr h="535011">
                <a:tc>
                  <a:txBody>
                    <a:bodyPr/>
                    <a:lstStyle/>
                    <a:p>
                      <a:pPr marL="0" marR="0" lvl="0" indent="0" algn="l" defTabSz="755934" rtl="0" eaLnBrk="1" fontAlgn="auto" latinLnBrk="0" hangingPunct="1">
                        <a:lnSpc>
                          <a:spcPts val="1425"/>
                        </a:lnSpc>
                        <a:spcBef>
                          <a:spcPts val="0"/>
                        </a:spcBef>
                        <a:spcAft>
                          <a:spcPts val="0"/>
                        </a:spcAft>
                        <a:buClrTx/>
                        <a:buSzTx/>
                        <a:buFontTx/>
                        <a:buNone/>
                        <a:tabLst/>
                        <a:defRPr/>
                      </a:pPr>
                      <a:r>
                        <a:rPr lang="en-US" sz="1100" b="0" dirty="0">
                          <a:solidFill>
                            <a:schemeClr val="bg1"/>
                          </a:solidFill>
                          <a:latin typeface="Arial"/>
                          <a:cs typeface="Arial"/>
                        </a:rPr>
                        <a:t>17/06/26</a:t>
                      </a:r>
                    </a:p>
                    <a:p>
                      <a:pPr lvl="0">
                        <a:lnSpc>
                          <a:spcPts val="1425"/>
                        </a:lnSpc>
                        <a:buNone/>
                      </a:pPr>
                      <a:endParaRPr lang="en-US" sz="1100" b="0" dirty="0">
                        <a:solidFill>
                          <a:schemeClr val="bg1"/>
                        </a:solidFill>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marL="0" marR="0" lvl="0" indent="0" algn="l" defTabSz="755934" rtl="0" eaLnBrk="1" fontAlgn="base" latinLnBrk="0" hangingPunct="1">
                        <a:lnSpc>
                          <a:spcPct val="100000"/>
                        </a:lnSpc>
                        <a:spcBef>
                          <a:spcPts val="0"/>
                        </a:spcBef>
                        <a:spcAft>
                          <a:spcPts val="0"/>
                        </a:spcAft>
                        <a:buClrTx/>
                        <a:buSzTx/>
                        <a:buFontTx/>
                        <a:buNone/>
                        <a:tabLst/>
                        <a:defRPr/>
                      </a:pPr>
                      <a:r>
                        <a:rPr lang="en-US" sz="1100" b="0" i="0" u="none" strike="noStrike" noProof="0" dirty="0">
                          <a:solidFill>
                            <a:schemeClr val="bg1"/>
                          </a:solidFill>
                          <a:effectLst/>
                          <a:latin typeface="Arial"/>
                          <a:cs typeface="Arial"/>
                        </a:rPr>
                        <a:t>Year 5 &amp; 6 Sports Day</a:t>
                      </a: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1317844945"/>
                  </a:ext>
                </a:extLst>
              </a:tr>
              <a:tr h="328999">
                <a:tc>
                  <a:txBody>
                    <a:bodyPr/>
                    <a:lstStyle/>
                    <a:p>
                      <a:pPr lvl="0">
                        <a:lnSpc>
                          <a:spcPts val="1425"/>
                        </a:lnSpc>
                        <a:buNone/>
                      </a:pPr>
                      <a:endParaRPr lang="en-US" sz="1100" b="0" dirty="0">
                        <a:solidFill>
                          <a:schemeClr val="bg1"/>
                        </a:solidFill>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tc>
                  <a:txBody>
                    <a:bodyPr/>
                    <a:lstStyle/>
                    <a:p>
                      <a:pPr rtl="0" fontAlgn="base"/>
                      <a:endParaRPr lang="en-US" sz="1100" b="0" i="0" u="none" strike="noStrike" noProof="0" dirty="0">
                        <a:solidFill>
                          <a:schemeClr val="bg1"/>
                        </a:solidFill>
                        <a:effectLst/>
                        <a:latin typeface="Arial"/>
                        <a:cs typeface="Arial"/>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2F5597"/>
                    </a:solidFill>
                  </a:tcPr>
                </a:tc>
                <a:extLst>
                  <a:ext uri="{0D108BD9-81ED-4DB2-BD59-A6C34878D82A}">
                    <a16:rowId xmlns:a16="http://schemas.microsoft.com/office/drawing/2014/main" val="3609285118"/>
                  </a:ext>
                </a:extLst>
              </a:tr>
            </a:tbl>
          </a:graphicData>
        </a:graphic>
      </p:graphicFrame>
      <p:pic>
        <p:nvPicPr>
          <p:cNvPr id="2" name="Picture 1" descr="Cartoon a cartoon of a person&#10;&#10;Description automatically generated">
            <a:extLst>
              <a:ext uri="{FF2B5EF4-FFF2-40B4-BE49-F238E27FC236}">
                <a16:creationId xmlns:a16="http://schemas.microsoft.com/office/drawing/2014/main" id="{8170AE5E-6B23-1127-3E29-E40E7AF9F448}"/>
              </a:ext>
            </a:extLst>
          </p:cNvPr>
          <p:cNvPicPr>
            <a:picLocks noChangeAspect="1"/>
          </p:cNvPicPr>
          <p:nvPr/>
        </p:nvPicPr>
        <p:blipFill>
          <a:blip r:embed="rId5"/>
          <a:stretch>
            <a:fillRect/>
          </a:stretch>
        </p:blipFill>
        <p:spPr>
          <a:xfrm>
            <a:off x="-45941" y="8262078"/>
            <a:ext cx="623702" cy="1283425"/>
          </a:xfrm>
          <a:prstGeom prst="rect">
            <a:avLst/>
          </a:prstGeom>
        </p:spPr>
      </p:pic>
      <p:pic>
        <p:nvPicPr>
          <p:cNvPr id="15" name="Picture 14" descr="A cartoon of a person waving&#10;&#10;Description automatically generated">
            <a:extLst>
              <a:ext uri="{FF2B5EF4-FFF2-40B4-BE49-F238E27FC236}">
                <a16:creationId xmlns:a16="http://schemas.microsoft.com/office/drawing/2014/main" id="{9FBE1807-1451-9DE2-F895-7C0F6A88F8E5}"/>
              </a:ext>
            </a:extLst>
          </p:cNvPr>
          <p:cNvPicPr>
            <a:picLocks noChangeAspect="1"/>
          </p:cNvPicPr>
          <p:nvPr/>
        </p:nvPicPr>
        <p:blipFill>
          <a:blip r:embed="rId6"/>
          <a:stretch>
            <a:fillRect/>
          </a:stretch>
        </p:blipFill>
        <p:spPr>
          <a:xfrm>
            <a:off x="1829725" y="8198364"/>
            <a:ext cx="1407412" cy="1410854"/>
          </a:xfrm>
          <a:prstGeom prst="rect">
            <a:avLst/>
          </a:prstGeom>
        </p:spPr>
      </p:pic>
      <p:pic>
        <p:nvPicPr>
          <p:cNvPr id="16" name="Picture 15" descr="A cartoon of a person waving&#10;&#10;Description automatically generated">
            <a:extLst>
              <a:ext uri="{FF2B5EF4-FFF2-40B4-BE49-F238E27FC236}">
                <a16:creationId xmlns:a16="http://schemas.microsoft.com/office/drawing/2014/main" id="{5739EB20-CE4B-F2EC-0D19-3F58A8A18021}"/>
              </a:ext>
            </a:extLst>
          </p:cNvPr>
          <p:cNvPicPr>
            <a:picLocks noChangeAspect="1"/>
          </p:cNvPicPr>
          <p:nvPr/>
        </p:nvPicPr>
        <p:blipFill>
          <a:blip r:embed="rId7"/>
          <a:srcRect t="3809" r="2343"/>
          <a:stretch/>
        </p:blipFill>
        <p:spPr>
          <a:xfrm>
            <a:off x="2081746" y="2375607"/>
            <a:ext cx="854748" cy="768480"/>
          </a:xfrm>
          <a:prstGeom prst="rect">
            <a:avLst/>
          </a:prstGeom>
        </p:spPr>
      </p:pic>
      <p:pic>
        <p:nvPicPr>
          <p:cNvPr id="19" name="Graphic 30">
            <a:extLst>
              <a:ext uri="{FF2B5EF4-FFF2-40B4-BE49-F238E27FC236}">
                <a16:creationId xmlns:a16="http://schemas.microsoft.com/office/drawing/2014/main" id="{23138F12-1F69-4A2D-86CC-B378A12D8F5A}"/>
              </a:ext>
            </a:extLst>
          </p:cNvPr>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304598" y="8762683"/>
            <a:ext cx="444500" cy="444500"/>
          </a:xfrm>
          <a:prstGeom prst="rect">
            <a:avLst/>
          </a:prstGeom>
        </p:spPr>
      </p:pic>
      <p:sp>
        <p:nvSpPr>
          <p:cNvPr id="20" name="Text Box 2">
            <a:extLst>
              <a:ext uri="{FF2B5EF4-FFF2-40B4-BE49-F238E27FC236}">
                <a16:creationId xmlns:a16="http://schemas.microsoft.com/office/drawing/2014/main" id="{1D04858F-CF6F-4170-9456-8F4B6D0A6698}"/>
              </a:ext>
            </a:extLst>
          </p:cNvPr>
          <p:cNvSpPr txBox="1">
            <a:spLocks noChangeArrowheads="1"/>
          </p:cNvSpPr>
          <p:nvPr/>
        </p:nvSpPr>
        <p:spPr bwMode="auto">
          <a:xfrm>
            <a:off x="1433359" y="1887989"/>
            <a:ext cx="5152549" cy="275588"/>
          </a:xfrm>
          <a:prstGeom prst="rect">
            <a:avLst/>
          </a:prstGeom>
          <a:noFill/>
          <a:ln w="9525">
            <a:noFill/>
            <a:miter lim="800000"/>
            <a:headEnd/>
            <a:tailEnd/>
          </a:ln>
        </p:spPr>
        <p:txBody>
          <a:bodyPr rot="0" vert="horz" wrap="square" lIns="91440" tIns="45720" rIns="91440" bIns="45720" anchor="t" anchorCtr="0">
            <a:spAutoFit/>
          </a:bodyPr>
          <a:lstStyle/>
          <a:p>
            <a:pPr algn="just">
              <a:lnSpc>
                <a:spcPct val="115000"/>
              </a:lnSpc>
            </a:pPr>
            <a:r>
              <a:rPr lang="en-GB" sz="1100" u="sng" dirty="0">
                <a:solidFill>
                  <a:srgbClr val="0000FF"/>
                </a:solidFill>
                <a:latin typeface="Righteous"/>
                <a:ea typeface="Calibri"/>
                <a:cs typeface="Times New Roman"/>
                <a:hlinkClick r:id="rId10"/>
              </a:rPr>
              <a:t>adminwoa</a:t>
            </a:r>
            <a:r>
              <a:rPr lang="en-GB" sz="1100" u="sng" dirty="0">
                <a:solidFill>
                  <a:srgbClr val="0000FF"/>
                </a:solidFill>
                <a:effectLst/>
                <a:latin typeface="Righteous"/>
                <a:ea typeface="Calibri"/>
                <a:cs typeface="Times New Roman"/>
                <a:hlinkClick r:id="rId10"/>
              </a:rPr>
              <a:t>@inspiresmat.co.uk</a:t>
            </a:r>
            <a:r>
              <a:rPr lang="en-GB" sz="1100" u="none" strike="noStrike" dirty="0">
                <a:solidFill>
                  <a:srgbClr val="0000FF"/>
                </a:solidFill>
                <a:effectLst/>
                <a:latin typeface="Righteous"/>
                <a:ea typeface="Calibri"/>
                <a:cs typeface="Times New Roman"/>
              </a:rPr>
              <a:t>  </a:t>
            </a:r>
            <a:r>
              <a:rPr lang="en-GB" sz="1100" strike="noStrike" dirty="0">
                <a:latin typeface="Righteous"/>
                <a:ea typeface="Calibri"/>
                <a:cs typeface="Times New Roman"/>
              </a:rPr>
              <a:t>		</a:t>
            </a:r>
            <a:r>
              <a:rPr lang="en-GB" sz="1100" u="sng" dirty="0">
                <a:solidFill>
                  <a:srgbClr val="0000FF"/>
                </a:solidFill>
                <a:effectLst/>
                <a:latin typeface="Righteous"/>
                <a:ea typeface="Calibri"/>
                <a:cs typeface="Times New Roman"/>
                <a:hlinkClick r:id="rId11"/>
              </a:rPr>
              <a:t>www.withamoaksacademy.co.uk</a:t>
            </a:r>
            <a:r>
              <a:rPr lang="en-GB" sz="1000" u="sng" dirty="0">
                <a:effectLst/>
                <a:latin typeface="Righteous"/>
                <a:ea typeface="Calibri"/>
                <a:cs typeface="Times New Roman"/>
              </a:rPr>
              <a:t> </a:t>
            </a:r>
            <a:endParaRPr lang="en-GB" sz="1100" dirty="0">
              <a:effectLst/>
              <a:latin typeface="Righteous"/>
              <a:ea typeface="Calibri"/>
              <a:cs typeface="Times New Roman"/>
            </a:endParaRPr>
          </a:p>
        </p:txBody>
      </p:sp>
    </p:spTree>
    <p:extLst>
      <p:ext uri="{BB962C8B-B14F-4D97-AF65-F5344CB8AC3E}">
        <p14:creationId xmlns:p14="http://schemas.microsoft.com/office/powerpoint/2010/main" val="267793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9841C1DE-9D0C-4261-B2AC-E9DF4DE732D2}"/>
              </a:ext>
            </a:extLst>
          </p:cNvPr>
          <p:cNvSpPr txBox="1">
            <a:spLocks noChangeArrowheads="1"/>
          </p:cNvSpPr>
          <p:nvPr/>
        </p:nvSpPr>
        <p:spPr bwMode="auto">
          <a:xfrm>
            <a:off x="222683" y="288222"/>
            <a:ext cx="5257800" cy="1274153"/>
          </a:xfrm>
          <a:prstGeom prst="rect">
            <a:avLst/>
          </a:prstGeom>
          <a:solidFill>
            <a:srgbClr val="FFCC00"/>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Text Box 2">
            <a:extLst>
              <a:ext uri="{FF2B5EF4-FFF2-40B4-BE49-F238E27FC236}">
                <a16:creationId xmlns:a16="http://schemas.microsoft.com/office/drawing/2014/main" id="{8F546DC0-066D-4211-8B30-84646E52BC43}"/>
              </a:ext>
            </a:extLst>
          </p:cNvPr>
          <p:cNvSpPr txBox="1">
            <a:spLocks noChangeArrowheads="1"/>
          </p:cNvSpPr>
          <p:nvPr/>
        </p:nvSpPr>
        <p:spPr bwMode="auto">
          <a:xfrm>
            <a:off x="222683" y="120491"/>
            <a:ext cx="5029200" cy="1274153"/>
          </a:xfrm>
          <a:prstGeom prst="rect">
            <a:avLst/>
          </a:prstGeom>
          <a:solidFill>
            <a:schemeClr val="accent1">
              <a:lumMod val="75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3600">
                <a:solidFill>
                  <a:srgbClr val="FFFFFF"/>
                </a:solidFill>
                <a:effectLst/>
                <a:latin typeface="Righteous" panose="02010506000000020000" pitchFamily="2" charset="0"/>
                <a:ea typeface="Calibri" panose="020F0502020204030204" pitchFamily="34" charset="0"/>
                <a:cs typeface="Times New Roman" panose="02020603050405020304" pitchFamily="18" charset="0"/>
              </a:rPr>
              <a:t>This Week’s </a:t>
            </a:r>
            <a:r>
              <a:rPr lang="en-GB" sz="3600">
                <a:solidFill>
                  <a:srgbClr val="FFCC00"/>
                </a:solidFill>
                <a:effectLst/>
                <a:latin typeface="Righteous" panose="02010506000000020000" pitchFamily="2" charset="0"/>
                <a:ea typeface="Calibri" panose="020F0502020204030204" pitchFamily="34" charset="0"/>
                <a:cs typeface="Times New Roman" panose="02020603050405020304" pitchFamily="18" charset="0"/>
              </a:rPr>
              <a:t>Attendance</a:t>
            </a:r>
            <a:endParaRPr lang="en-GB" sz="900">
              <a:solidFill>
                <a:srgbClr val="FFCC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BC45682-794B-4515-846E-EF0AA94F5B3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201943" y="-411441"/>
            <a:ext cx="2357732" cy="2443171"/>
          </a:xfrm>
          <a:prstGeom prst="rect">
            <a:avLst/>
          </a:prstGeom>
        </p:spPr>
      </p:pic>
      <p:sp>
        <p:nvSpPr>
          <p:cNvPr id="12" name="TextBox 11">
            <a:extLst>
              <a:ext uri="{FF2B5EF4-FFF2-40B4-BE49-F238E27FC236}">
                <a16:creationId xmlns:a16="http://schemas.microsoft.com/office/drawing/2014/main" id="{D706B948-1544-4A74-87AD-852D3E455106}"/>
              </a:ext>
            </a:extLst>
          </p:cNvPr>
          <p:cNvSpPr txBox="1"/>
          <p:nvPr/>
        </p:nvSpPr>
        <p:spPr>
          <a:xfrm>
            <a:off x="2297110" y="3584718"/>
            <a:ext cx="5029828" cy="461665"/>
          </a:xfrm>
          <a:prstGeom prst="rect">
            <a:avLst/>
          </a:prstGeom>
          <a:solidFill>
            <a:srgbClr val="FFCC00"/>
          </a:solidFill>
          <a:ln w="38100">
            <a:noFill/>
          </a:ln>
        </p:spPr>
        <p:txBody>
          <a:bodyPr wrap="square" rtlCol="0">
            <a:spAutoFit/>
          </a:bodyPr>
          <a:lstStyle/>
          <a:p>
            <a:pPr algn="ctr"/>
            <a:r>
              <a:rPr lang="en-GB" sz="2400" b="1">
                <a:latin typeface="Righteous" panose="02010506000000020000" pitchFamily="2" charset="0"/>
              </a:rPr>
              <a:t>Attendance League</a:t>
            </a:r>
          </a:p>
        </p:txBody>
      </p:sp>
      <p:sp>
        <p:nvSpPr>
          <p:cNvPr id="14" name="Rectangle: Top Corners Rounded 13">
            <a:extLst>
              <a:ext uri="{FF2B5EF4-FFF2-40B4-BE49-F238E27FC236}">
                <a16:creationId xmlns:a16="http://schemas.microsoft.com/office/drawing/2014/main" id="{33143029-F93C-41B8-933F-A066DA891760}"/>
              </a:ext>
            </a:extLst>
          </p:cNvPr>
          <p:cNvSpPr/>
          <p:nvPr/>
        </p:nvSpPr>
        <p:spPr>
          <a:xfrm flipV="1">
            <a:off x="2255443" y="4020725"/>
            <a:ext cx="4986801" cy="2315991"/>
          </a:xfrm>
          <a:prstGeom prst="round2Same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Rounded Corners 31">
            <a:extLst>
              <a:ext uri="{FF2B5EF4-FFF2-40B4-BE49-F238E27FC236}">
                <a16:creationId xmlns:a16="http://schemas.microsoft.com/office/drawing/2014/main" id="{BC22B799-F37B-49FC-9327-986D201A6825}"/>
              </a:ext>
            </a:extLst>
          </p:cNvPr>
          <p:cNvSpPr/>
          <p:nvPr/>
        </p:nvSpPr>
        <p:spPr>
          <a:xfrm>
            <a:off x="2357732" y="1714877"/>
            <a:ext cx="4951214" cy="1779040"/>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a:solidFill>
                  <a:schemeClr val="accent1">
                    <a:lumMod val="75000"/>
                  </a:schemeClr>
                </a:solidFill>
                <a:latin typeface="Righteous" panose="02010506000000020000" pitchFamily="2" charset="0"/>
              </a:rPr>
              <a:t>Attendance Update</a:t>
            </a:r>
          </a:p>
          <a:p>
            <a:pPr algn="ctr"/>
            <a:r>
              <a:rPr lang="en-GB" sz="1200">
                <a:solidFill>
                  <a:schemeClr val="tx1"/>
                </a:solidFill>
                <a:latin typeface="Arial" panose="020B0604020202020204" pitchFamily="34" charset="0"/>
                <a:cs typeface="Arial" panose="020B0604020202020204" pitchFamily="34" charset="0"/>
              </a:rPr>
              <a:t>Regular attendance is crucial for academic and social success. Missing school can disrupt learning and make it difficult to catch up. Some children are missing out on part of their education by arriving late to school. The gates are open from 8:35am. Please make sure your child arrives before 8.45am when the gates close. We are monitoring punctuality very closely and may contact you if we have a concern.</a:t>
            </a:r>
          </a:p>
          <a:p>
            <a:pPr algn="ctr"/>
            <a:endParaRPr lang="en-GB" sz="1400">
              <a:solidFill>
                <a:schemeClr val="accent1">
                  <a:lumMod val="75000"/>
                </a:schemeClr>
              </a:solidFill>
              <a:latin typeface="Arial" panose="020B0604020202020204" pitchFamily="34" charset="0"/>
              <a:cs typeface="Arial" panose="020B0604020202020204" pitchFamily="34" charset="0"/>
            </a:endParaRPr>
          </a:p>
        </p:txBody>
      </p:sp>
      <p:sp>
        <p:nvSpPr>
          <p:cNvPr id="41" name="Rectangle: Rounded Corners 40">
            <a:extLst>
              <a:ext uri="{FF2B5EF4-FFF2-40B4-BE49-F238E27FC236}">
                <a16:creationId xmlns:a16="http://schemas.microsoft.com/office/drawing/2014/main" id="{F11E69D6-CB5A-4109-9277-A7EB439489AA}"/>
              </a:ext>
            </a:extLst>
          </p:cNvPr>
          <p:cNvSpPr/>
          <p:nvPr/>
        </p:nvSpPr>
        <p:spPr>
          <a:xfrm>
            <a:off x="172391" y="1823180"/>
            <a:ext cx="2083052" cy="4460587"/>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2000" dirty="0">
                <a:solidFill>
                  <a:schemeClr val="accent1">
                    <a:lumMod val="75000"/>
                  </a:schemeClr>
                </a:solidFill>
                <a:latin typeface="Righteous"/>
              </a:rPr>
              <a:t>Attendance Cake</a:t>
            </a:r>
          </a:p>
          <a:p>
            <a:pPr algn="ctr"/>
            <a:endParaRPr lang="en-GB" sz="2000" b="1" dirty="0">
              <a:solidFill>
                <a:schemeClr val="accent1">
                  <a:lumMod val="75000"/>
                </a:schemeClr>
              </a:solidFill>
              <a:latin typeface="Righteous"/>
              <a:cs typeface="Arial" panose="020B0604020202020204" pitchFamily="34" charset="0"/>
            </a:endParaRPr>
          </a:p>
          <a:p>
            <a:pPr algn="ctr"/>
            <a:endParaRPr lang="en-GB" sz="2000" b="1" dirty="0">
              <a:solidFill>
                <a:schemeClr val="accent1">
                  <a:lumMod val="75000"/>
                </a:schemeClr>
              </a:solidFill>
              <a:latin typeface="Righteous"/>
              <a:cs typeface="Arial" panose="020B0604020202020204" pitchFamily="34" charset="0"/>
            </a:endParaRPr>
          </a:p>
          <a:p>
            <a:pPr algn="ctr"/>
            <a:r>
              <a:rPr lang="en-GB" sz="1600" b="1">
                <a:solidFill>
                  <a:srgbClr val="008000"/>
                </a:solidFill>
                <a:latin typeface="Arial"/>
                <a:cs typeface="Arial"/>
              </a:rPr>
              <a:t>5 Singapore</a:t>
            </a:r>
          </a:p>
        </p:txBody>
      </p:sp>
      <p:pic>
        <p:nvPicPr>
          <p:cNvPr id="2" name="Picture 1" descr="A cartoon of a person behind a cake&#10;&#10;Description automatically generated">
            <a:extLst>
              <a:ext uri="{FF2B5EF4-FFF2-40B4-BE49-F238E27FC236}">
                <a16:creationId xmlns:a16="http://schemas.microsoft.com/office/drawing/2014/main" id="{364CADF7-95C5-7DAE-EBCE-DC1AA2A5113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317431" y="4742357"/>
            <a:ext cx="1104987" cy="1207098"/>
          </a:xfrm>
          <a:prstGeom prst="rect">
            <a:avLst/>
          </a:prstGeom>
        </p:spPr>
      </p:pic>
      <p:sp>
        <p:nvSpPr>
          <p:cNvPr id="28" name="Rectangle: Rounded Corners 27">
            <a:extLst>
              <a:ext uri="{FF2B5EF4-FFF2-40B4-BE49-F238E27FC236}">
                <a16:creationId xmlns:a16="http://schemas.microsoft.com/office/drawing/2014/main" id="{A0627E74-D1B1-45D6-9088-0B7D223A2731}"/>
              </a:ext>
            </a:extLst>
          </p:cNvPr>
          <p:cNvSpPr/>
          <p:nvPr/>
        </p:nvSpPr>
        <p:spPr>
          <a:xfrm>
            <a:off x="270219" y="6427282"/>
            <a:ext cx="7056719" cy="2315991"/>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a:solidFill>
                  <a:schemeClr val="accent1">
                    <a:lumMod val="75000"/>
                  </a:schemeClr>
                </a:solidFill>
                <a:latin typeface="Righteous" panose="02010506000000020000" pitchFamily="2" charset="0"/>
                <a:cs typeface="Arial" panose="020B0604020202020204" pitchFamily="34" charset="0"/>
              </a:rPr>
              <a:t>House Team Competition/Update</a:t>
            </a:r>
            <a:endParaRPr lang="en-GB">
              <a:solidFill>
                <a:srgbClr val="008000"/>
              </a:solidFill>
              <a:latin typeface="Arial" panose="020B0604020202020204" pitchFamily="34" charset="0"/>
              <a:cs typeface="Arial" panose="020B0604020202020204" pitchFamily="34" charset="0"/>
            </a:endParaRPr>
          </a:p>
        </p:txBody>
      </p:sp>
      <p:pic>
        <p:nvPicPr>
          <p:cNvPr id="30" name="Picture 4">
            <a:extLst>
              <a:ext uri="{FF2B5EF4-FFF2-40B4-BE49-F238E27FC236}">
                <a16:creationId xmlns:a16="http://schemas.microsoft.com/office/drawing/2014/main" id="{253E0BCF-E879-46FA-BE1F-CEF8484986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6427" y="7030441"/>
            <a:ext cx="593725" cy="672109"/>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676A5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1" name="Picture 3">
            <a:extLst>
              <a:ext uri="{FF2B5EF4-FFF2-40B4-BE49-F238E27FC236}">
                <a16:creationId xmlns:a16="http://schemas.microsoft.com/office/drawing/2014/main" id="{ACAAF5A3-B2A8-4026-B03A-1287AA1031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33760"/>
          <a:stretch>
            <a:fillRect/>
          </a:stretch>
        </p:blipFill>
        <p:spPr bwMode="auto">
          <a:xfrm>
            <a:off x="1033852" y="7039370"/>
            <a:ext cx="1830387" cy="654648"/>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676A5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3" name="Text Box 7">
            <a:extLst>
              <a:ext uri="{FF2B5EF4-FFF2-40B4-BE49-F238E27FC236}">
                <a16:creationId xmlns:a16="http://schemas.microsoft.com/office/drawing/2014/main" id="{68985F50-2405-44CD-B1E7-15FA75BEC393}"/>
              </a:ext>
            </a:extLst>
          </p:cNvPr>
          <p:cNvSpPr txBox="1">
            <a:spLocks noChangeArrowheads="1"/>
          </p:cNvSpPr>
          <p:nvPr/>
        </p:nvSpPr>
        <p:spPr bwMode="auto">
          <a:xfrm>
            <a:off x="2941256" y="7011786"/>
            <a:ext cx="892175" cy="666953"/>
          </a:xfrm>
          <a:prstGeom prst="rect">
            <a:avLst/>
          </a:prstGeom>
          <a:solidFill>
            <a:srgbClr val="FFFF66"/>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5406</a:t>
            </a:r>
          </a:p>
        </p:txBody>
      </p:sp>
      <p:pic>
        <p:nvPicPr>
          <p:cNvPr id="34" name="Picture 10">
            <a:extLst>
              <a:ext uri="{FF2B5EF4-FFF2-40B4-BE49-F238E27FC236}">
                <a16:creationId xmlns:a16="http://schemas.microsoft.com/office/drawing/2014/main" id="{EF95D352-8FC9-4DC4-B76B-54968FF0BC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79564" y="7006629"/>
            <a:ext cx="601662" cy="672110"/>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676A5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5" name="Picture 9">
            <a:extLst>
              <a:ext uri="{FF2B5EF4-FFF2-40B4-BE49-F238E27FC236}">
                <a16:creationId xmlns:a16="http://schemas.microsoft.com/office/drawing/2014/main" id="{39B1A0D7-9208-4389-ABD5-9659301B32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96233" y="6992342"/>
            <a:ext cx="1968500" cy="701676"/>
          </a:xfrm>
          <a:prstGeom prst="rect">
            <a:avLst/>
          </a:prstGeom>
          <a:noFill/>
          <a:ln>
            <a:noFill/>
          </a:ln>
          <a:effectLst/>
          <a:extLst>
            <a:ext uri="{909E8E84-426E-40DD-AFC4-6F175D3DCCD1}">
              <a14:hiddenFill xmlns:a14="http://schemas.microsoft.com/office/drawing/2010/main">
                <a:solidFill>
                  <a:srgbClr val="676A5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6" name="Text Box 11">
            <a:extLst>
              <a:ext uri="{FF2B5EF4-FFF2-40B4-BE49-F238E27FC236}">
                <a16:creationId xmlns:a16="http://schemas.microsoft.com/office/drawing/2014/main" id="{4B8052B5-5A10-4543-B4B0-92907E9A6361}"/>
              </a:ext>
            </a:extLst>
          </p:cNvPr>
          <p:cNvSpPr txBox="1">
            <a:spLocks noChangeArrowheads="1"/>
          </p:cNvSpPr>
          <p:nvPr/>
        </p:nvSpPr>
        <p:spPr bwMode="auto">
          <a:xfrm>
            <a:off x="6464733" y="7024091"/>
            <a:ext cx="777511" cy="672109"/>
          </a:xfrm>
          <a:prstGeom prst="rect">
            <a:avLst/>
          </a:prstGeom>
          <a:solidFill>
            <a:srgbClr val="00B05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defTabSz="914400" eaLnBrk="0" fontAlgn="base" hangingPunct="0">
              <a:spcBef>
                <a:spcPct val="0"/>
              </a:spcBef>
              <a:spcAft>
                <a:spcPct val="0"/>
              </a:spcAft>
            </a:pPr>
            <a:r>
              <a:rPr lang="en-US">
                <a:ea typeface="Calibri"/>
                <a:cs typeface="Calibri"/>
              </a:rPr>
              <a:t>5570</a:t>
            </a:r>
          </a:p>
        </p:txBody>
      </p:sp>
      <p:pic>
        <p:nvPicPr>
          <p:cNvPr id="37" name="Picture 6">
            <a:extLst>
              <a:ext uri="{FF2B5EF4-FFF2-40B4-BE49-F238E27FC236}">
                <a16:creationId xmlns:a16="http://schemas.microsoft.com/office/drawing/2014/main" id="{FA941C2E-379E-4561-9005-3A8C3E3734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6427" y="7779650"/>
            <a:ext cx="573087" cy="672109"/>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676A5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8" name="Picture 5">
            <a:extLst>
              <a:ext uri="{FF2B5EF4-FFF2-40B4-BE49-F238E27FC236}">
                <a16:creationId xmlns:a16="http://schemas.microsoft.com/office/drawing/2014/main" id="{BD4F6412-0294-4E43-82BF-B31A9B6CC8C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05795" y="7779651"/>
            <a:ext cx="1830387" cy="697600"/>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676A5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9" name="Text Box 8">
            <a:extLst>
              <a:ext uri="{FF2B5EF4-FFF2-40B4-BE49-F238E27FC236}">
                <a16:creationId xmlns:a16="http://schemas.microsoft.com/office/drawing/2014/main" id="{21F10BB3-8D61-4E25-BE0F-727231137868}"/>
              </a:ext>
            </a:extLst>
          </p:cNvPr>
          <p:cNvSpPr txBox="1">
            <a:spLocks noChangeArrowheads="1"/>
          </p:cNvSpPr>
          <p:nvPr/>
        </p:nvSpPr>
        <p:spPr bwMode="auto">
          <a:xfrm>
            <a:off x="2902463" y="7752468"/>
            <a:ext cx="876300" cy="724782"/>
          </a:xfrm>
          <a:prstGeom prst="rect">
            <a:avLst/>
          </a:prstGeom>
          <a:solidFill>
            <a:srgbClr val="C0000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5451</a:t>
            </a:r>
          </a:p>
        </p:txBody>
      </p:sp>
      <p:pic>
        <p:nvPicPr>
          <p:cNvPr id="40" name="Picture 12">
            <a:extLst>
              <a:ext uri="{FF2B5EF4-FFF2-40B4-BE49-F238E27FC236}">
                <a16:creationId xmlns:a16="http://schemas.microsoft.com/office/drawing/2014/main" id="{FDAEAE0D-D13B-442D-AB57-C8274A64AB6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02410" y="7769305"/>
            <a:ext cx="1962323" cy="682454"/>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676A5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2" name="Picture 14">
            <a:extLst>
              <a:ext uri="{FF2B5EF4-FFF2-40B4-BE49-F238E27FC236}">
                <a16:creationId xmlns:a16="http://schemas.microsoft.com/office/drawing/2014/main" id="{4C271C62-C168-475C-B91A-A58E43C2C87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822870" y="7769305"/>
            <a:ext cx="641350" cy="707945"/>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676A5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3" name="Text Box 13">
            <a:extLst>
              <a:ext uri="{FF2B5EF4-FFF2-40B4-BE49-F238E27FC236}">
                <a16:creationId xmlns:a16="http://schemas.microsoft.com/office/drawing/2014/main" id="{B0195870-865F-4C06-AA6F-44CDC4C21EE3}"/>
              </a:ext>
            </a:extLst>
          </p:cNvPr>
          <p:cNvSpPr txBox="1">
            <a:spLocks noChangeArrowheads="1"/>
          </p:cNvSpPr>
          <p:nvPr/>
        </p:nvSpPr>
        <p:spPr bwMode="auto">
          <a:xfrm>
            <a:off x="6486757" y="7777468"/>
            <a:ext cx="755487" cy="682454"/>
          </a:xfrm>
          <a:prstGeom prst="rect">
            <a:avLst/>
          </a:prstGeom>
          <a:solidFill>
            <a:srgbClr val="0070C0"/>
          </a:solidFill>
          <a:ln w="254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defTabSz="914400" eaLnBrk="0" fontAlgn="base" hangingPunct="0">
              <a:spcBef>
                <a:spcPct val="0"/>
              </a:spcBef>
              <a:spcAft>
                <a:spcPct val="0"/>
              </a:spcAft>
            </a:pPr>
            <a:r>
              <a:rPr lang="en-US" altLang="en-US">
                <a:latin typeface="Arial"/>
                <a:cs typeface="Arial"/>
              </a:rPr>
              <a:t>4592</a:t>
            </a:r>
          </a:p>
        </p:txBody>
      </p:sp>
      <p:sp>
        <p:nvSpPr>
          <p:cNvPr id="44" name="Rectangle: Rounded Corners 43">
            <a:extLst>
              <a:ext uri="{FF2B5EF4-FFF2-40B4-BE49-F238E27FC236}">
                <a16:creationId xmlns:a16="http://schemas.microsoft.com/office/drawing/2014/main" id="{CC7A99DF-D86D-4382-9022-FAC0811D75A0}"/>
              </a:ext>
            </a:extLst>
          </p:cNvPr>
          <p:cNvSpPr/>
          <p:nvPr/>
        </p:nvSpPr>
        <p:spPr>
          <a:xfrm>
            <a:off x="263170" y="8886788"/>
            <a:ext cx="6881037" cy="1577626"/>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2400">
                <a:solidFill>
                  <a:schemeClr val="accent1">
                    <a:lumMod val="75000"/>
                  </a:schemeClr>
                </a:solidFill>
                <a:latin typeface="Righteous"/>
                <a:ea typeface="Calibri"/>
              </a:rPr>
              <a:t>RECENT LETTERS- AVAILABLE ON THE WEBSITE</a:t>
            </a:r>
          </a:p>
          <a:p>
            <a:pPr algn="ctr"/>
            <a:r>
              <a:rPr lang="en-GB" sz="1200">
                <a:solidFill>
                  <a:schemeClr val="tx1"/>
                </a:solidFill>
                <a:latin typeface="Arial"/>
                <a:cs typeface="Arial"/>
              </a:rPr>
              <a:t>All communication will be sent through ParentMail. Please ensure that you have given us a current email address. </a:t>
            </a:r>
          </a:p>
          <a:p>
            <a:pPr algn="ctr"/>
            <a:r>
              <a:rPr lang="en-GB" sz="1200">
                <a:solidFill>
                  <a:schemeClr val="tx1"/>
                </a:solidFill>
                <a:latin typeface="Arial"/>
                <a:cs typeface="Arial"/>
              </a:rPr>
              <a:t>Issues with ParentMail communication should be emailed to</a:t>
            </a:r>
            <a:endParaRPr lang="en-GB" sz="1200">
              <a:solidFill>
                <a:schemeClr val="tx1"/>
              </a:solidFill>
              <a:latin typeface="Arial"/>
              <a:ea typeface="Calibri" panose="020F0502020204030204" pitchFamily="34" charset="0"/>
              <a:cs typeface="Arial"/>
            </a:endParaRPr>
          </a:p>
          <a:p>
            <a:pPr algn="ctr"/>
            <a:r>
              <a:rPr lang="en-GB" sz="1200">
                <a:solidFill>
                  <a:schemeClr val="tx1"/>
                </a:solidFill>
                <a:latin typeface="Arial"/>
                <a:cs typeface="Arial"/>
              </a:rPr>
              <a:t> </a:t>
            </a:r>
            <a:r>
              <a:rPr lang="en-GB" sz="1200">
                <a:solidFill>
                  <a:schemeClr val="tx1"/>
                </a:solidFill>
                <a:latin typeface="Arial"/>
                <a:cs typeface="Arial"/>
                <a:hlinkClick r:id="rId13">
                  <a:extLst>
                    <a:ext uri="{A12FA001-AC4F-418D-AE19-62706E023703}">
                      <ahyp:hlinkClr xmlns:ahyp="http://schemas.microsoft.com/office/drawing/2018/hyperlinkcolor" val="tx"/>
                    </a:ext>
                  </a:extLst>
                </a:hlinkClick>
              </a:rPr>
              <a:t>adminwoa@inspiresmat.co.uk</a:t>
            </a:r>
            <a:r>
              <a:rPr lang="en-GB" sz="1200">
                <a:solidFill>
                  <a:schemeClr val="tx1"/>
                </a:solidFill>
                <a:latin typeface="Arial"/>
                <a:cs typeface="Arial"/>
              </a:rPr>
              <a:t> </a:t>
            </a:r>
            <a:endParaRPr lang="en-GB" sz="1200">
              <a:solidFill>
                <a:schemeClr val="tx1"/>
              </a:solidFill>
              <a:effectLst/>
              <a:latin typeface="Arial"/>
              <a:ea typeface="Calibri" panose="020F0502020204030204" pitchFamily="34" charset="0"/>
              <a:cs typeface="Arial"/>
            </a:endParaRPr>
          </a:p>
        </p:txBody>
      </p:sp>
      <p:pic>
        <p:nvPicPr>
          <p:cNvPr id="6" name="Picture 5" descr="A football field with flags and numbers&#10;&#10;AI-generated content may be incorrect.">
            <a:extLst>
              <a:ext uri="{FF2B5EF4-FFF2-40B4-BE49-F238E27FC236}">
                <a16:creationId xmlns:a16="http://schemas.microsoft.com/office/drawing/2014/main" id="{9DA260AC-D372-F4E2-8850-0FD5AD349E74}"/>
              </a:ext>
            </a:extLst>
          </p:cNvPr>
          <p:cNvPicPr>
            <a:picLocks noChangeAspect="1"/>
          </p:cNvPicPr>
          <p:nvPr/>
        </p:nvPicPr>
        <p:blipFill>
          <a:blip r:embed="rId14"/>
          <a:stretch>
            <a:fillRect/>
          </a:stretch>
        </p:blipFill>
        <p:spPr>
          <a:xfrm>
            <a:off x="2356290" y="4050086"/>
            <a:ext cx="4790438" cy="2146128"/>
          </a:xfrm>
          <a:prstGeom prst="rect">
            <a:avLst/>
          </a:prstGeom>
        </p:spPr>
      </p:pic>
    </p:spTree>
    <p:extLst>
      <p:ext uri="{BB962C8B-B14F-4D97-AF65-F5344CB8AC3E}">
        <p14:creationId xmlns:p14="http://schemas.microsoft.com/office/powerpoint/2010/main" val="4162382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9841C1DE-9D0C-4261-B2AC-E9DF4DE732D2}"/>
              </a:ext>
            </a:extLst>
          </p:cNvPr>
          <p:cNvSpPr txBox="1">
            <a:spLocks noChangeArrowheads="1"/>
          </p:cNvSpPr>
          <p:nvPr/>
        </p:nvSpPr>
        <p:spPr bwMode="auto">
          <a:xfrm>
            <a:off x="222683" y="288222"/>
            <a:ext cx="5257800" cy="1441884"/>
          </a:xfrm>
          <a:prstGeom prst="rect">
            <a:avLst/>
          </a:prstGeom>
          <a:solidFill>
            <a:srgbClr val="FFCC00"/>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Text Box 2">
            <a:extLst>
              <a:ext uri="{FF2B5EF4-FFF2-40B4-BE49-F238E27FC236}">
                <a16:creationId xmlns:a16="http://schemas.microsoft.com/office/drawing/2014/main" id="{8F546DC0-066D-4211-8B30-84646E52BC43}"/>
              </a:ext>
            </a:extLst>
          </p:cNvPr>
          <p:cNvSpPr txBox="1">
            <a:spLocks noChangeArrowheads="1"/>
          </p:cNvSpPr>
          <p:nvPr/>
        </p:nvSpPr>
        <p:spPr bwMode="auto">
          <a:xfrm>
            <a:off x="222683" y="120491"/>
            <a:ext cx="5029200" cy="1441884"/>
          </a:xfrm>
          <a:prstGeom prst="rect">
            <a:avLst/>
          </a:prstGeom>
          <a:solidFill>
            <a:schemeClr val="accent1">
              <a:lumMod val="75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4150">
                <a:solidFill>
                  <a:srgbClr val="FFFFFF"/>
                </a:solidFill>
                <a:effectLst/>
                <a:latin typeface="Righteous"/>
                <a:ea typeface="Calibri"/>
                <a:cs typeface="Times New Roman"/>
              </a:rPr>
              <a:t>This Week’s </a:t>
            </a:r>
            <a:r>
              <a:rPr lang="en-GB" sz="4150">
                <a:solidFill>
                  <a:srgbClr val="FFCC00"/>
                </a:solidFill>
                <a:effectLst/>
                <a:latin typeface="Righteous"/>
                <a:ea typeface="Calibri"/>
                <a:cs typeface="Times New Roman"/>
              </a:rPr>
              <a:t>Awards</a:t>
            </a:r>
          </a:p>
          <a:p>
            <a:pPr algn="ctr">
              <a:lnSpc>
                <a:spcPct val="107000"/>
              </a:lnSpc>
              <a:spcAft>
                <a:spcPts val="800"/>
              </a:spcAft>
            </a:pPr>
            <a:endParaRPr lang="en-GB" sz="4150">
              <a:solidFill>
                <a:srgbClr val="FFCC00"/>
              </a:solidFill>
              <a:latin typeface="Righteous"/>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BC45682-794B-4515-846E-EF0AA94F5B3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251883" y="-298500"/>
            <a:ext cx="2357732" cy="2443171"/>
          </a:xfrm>
          <a:prstGeom prst="rect">
            <a:avLst/>
          </a:prstGeom>
        </p:spPr>
      </p:pic>
      <p:sp>
        <p:nvSpPr>
          <p:cNvPr id="7" name="Rectangle: Rounded Corners 6">
            <a:extLst>
              <a:ext uri="{FF2B5EF4-FFF2-40B4-BE49-F238E27FC236}">
                <a16:creationId xmlns:a16="http://schemas.microsoft.com/office/drawing/2014/main" id="{A7BAB334-59C0-44BD-83D6-1C582850498C}"/>
              </a:ext>
            </a:extLst>
          </p:cNvPr>
          <p:cNvSpPr/>
          <p:nvPr/>
        </p:nvSpPr>
        <p:spPr>
          <a:xfrm>
            <a:off x="392817" y="5742167"/>
            <a:ext cx="3022863" cy="1906668"/>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600">
              <a:solidFill>
                <a:schemeClr val="accent1">
                  <a:lumMod val="75000"/>
                </a:schemeClr>
              </a:solidFill>
              <a:latin typeface="Righteous"/>
            </a:endParaRPr>
          </a:p>
        </p:txBody>
      </p:sp>
      <p:sp>
        <p:nvSpPr>
          <p:cNvPr id="17" name="Rectangle: Rounded Corners 16">
            <a:extLst>
              <a:ext uri="{FF2B5EF4-FFF2-40B4-BE49-F238E27FC236}">
                <a16:creationId xmlns:a16="http://schemas.microsoft.com/office/drawing/2014/main" id="{EC366410-B7A8-4075-91C4-5CFF6957971D}"/>
              </a:ext>
            </a:extLst>
          </p:cNvPr>
          <p:cNvSpPr/>
          <p:nvPr/>
        </p:nvSpPr>
        <p:spPr>
          <a:xfrm>
            <a:off x="198100" y="2019704"/>
            <a:ext cx="7125508" cy="3720559"/>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2000" b="1">
                <a:solidFill>
                  <a:schemeClr val="accent1">
                    <a:lumMod val="75000"/>
                  </a:schemeClr>
                </a:solidFill>
                <a:latin typeface="Arial" panose="020B0604020202020204" pitchFamily="34" charset="0"/>
                <a:cs typeface="Arial" panose="020B0604020202020204" pitchFamily="34" charset="0"/>
              </a:rPr>
              <a:t>Stars of the Week</a:t>
            </a:r>
          </a:p>
          <a:p>
            <a:pPr algn="ctr"/>
            <a:r>
              <a:rPr lang="en-GB" sz="1200">
                <a:solidFill>
                  <a:schemeClr val="tx1"/>
                </a:solidFill>
                <a:effectLst/>
                <a:latin typeface="Arial" panose="020B0604020202020204" pitchFamily="34" charset="0"/>
                <a:ea typeface="Times New Roman" panose="02020603050405020304" pitchFamily="18" charset="0"/>
                <a:cs typeface="Arial" panose="020B0604020202020204" pitchFamily="34" charset="0"/>
              </a:rPr>
              <a:t>Each week, children will be celebrated for demonstrating one or more of the five key character strengths</a:t>
            </a:r>
            <a:endParaRPr lang="en-GB" sz="1400">
              <a:solidFill>
                <a:schemeClr val="tx1"/>
              </a:solidFill>
              <a:latin typeface="Arial" panose="020B0604020202020204" pitchFamily="34" charset="0"/>
              <a:cs typeface="Arial" panose="020B0604020202020204" pitchFamily="34" charset="0"/>
            </a:endParaRPr>
          </a:p>
          <a:p>
            <a:pPr algn="ctr"/>
            <a:endParaRPr lang="en-GB" sz="2000">
              <a:solidFill>
                <a:schemeClr val="accent1">
                  <a:lumMod val="75000"/>
                </a:schemeClr>
              </a:solidFill>
              <a:latin typeface="Righteous"/>
            </a:endParaRPr>
          </a:p>
          <a:p>
            <a:pPr algn="ctr"/>
            <a:r>
              <a:rPr lang="en-GB" sz="1600">
                <a:solidFill>
                  <a:schemeClr val="accent1">
                    <a:lumMod val="75000"/>
                  </a:schemeClr>
                </a:solidFill>
                <a:latin typeface="Righteous"/>
              </a:rPr>
              <a:t> M</a:t>
            </a:r>
            <a:endParaRPr lang="en-GB">
              <a:solidFill>
                <a:schemeClr val="accent1">
                  <a:lumMod val="75000"/>
                </a:schemeClr>
              </a:solidFill>
              <a:cs typeface="Calibri"/>
            </a:endParaRPr>
          </a:p>
        </p:txBody>
      </p:sp>
      <p:pic>
        <p:nvPicPr>
          <p:cNvPr id="9" name="Picture 8" descr="A cartoon of a person with stars on her eyes&#10;&#10;Description automatically generated">
            <a:extLst>
              <a:ext uri="{FF2B5EF4-FFF2-40B4-BE49-F238E27FC236}">
                <a16:creationId xmlns:a16="http://schemas.microsoft.com/office/drawing/2014/main" id="{24F4E98C-EA37-8A97-82E2-5EFFEB5B20D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3403548" y="6051882"/>
            <a:ext cx="975432" cy="1062838"/>
          </a:xfrm>
          <a:prstGeom prst="rect">
            <a:avLst/>
          </a:prstGeom>
        </p:spPr>
      </p:pic>
      <p:sp>
        <p:nvSpPr>
          <p:cNvPr id="13" name="Rectangle: Rounded Corners 12">
            <a:extLst>
              <a:ext uri="{FF2B5EF4-FFF2-40B4-BE49-F238E27FC236}">
                <a16:creationId xmlns:a16="http://schemas.microsoft.com/office/drawing/2014/main" id="{3C91F9BD-8AF4-4A6A-B052-CA4524FF4FA0}"/>
              </a:ext>
            </a:extLst>
          </p:cNvPr>
          <p:cNvSpPr/>
          <p:nvPr/>
        </p:nvSpPr>
        <p:spPr>
          <a:xfrm>
            <a:off x="4478582" y="5809561"/>
            <a:ext cx="2798671" cy="1839274"/>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2000" b="1" dirty="0">
                <a:solidFill>
                  <a:schemeClr val="accent1">
                    <a:lumMod val="75000"/>
                  </a:schemeClr>
                </a:solidFill>
                <a:latin typeface="Righteous"/>
              </a:rPr>
              <a:t>Sports Personality of the Week</a:t>
            </a:r>
          </a:p>
          <a:p>
            <a:pPr algn="ctr"/>
            <a:endParaRPr lang="en-GB" sz="1600" b="1" dirty="0">
              <a:solidFill>
                <a:schemeClr val="accent1">
                  <a:lumMod val="75000"/>
                </a:schemeClr>
              </a:solidFill>
              <a:latin typeface="Righteous"/>
            </a:endParaRPr>
          </a:p>
          <a:p>
            <a:pPr algn="ctr"/>
            <a:r>
              <a:rPr lang="en-GB" sz="1600" b="1">
                <a:solidFill>
                  <a:schemeClr val="accent1">
                    <a:lumMod val="75000"/>
                  </a:schemeClr>
                </a:solidFill>
                <a:latin typeface="Righteous"/>
              </a:rPr>
              <a:t>Peyton</a:t>
            </a:r>
            <a:endParaRPr lang="en-GB" sz="1600" b="1" dirty="0">
              <a:solidFill>
                <a:schemeClr val="accent1">
                  <a:lumMod val="75000"/>
                </a:schemeClr>
              </a:solidFill>
              <a:latin typeface="Righteous"/>
            </a:endParaRPr>
          </a:p>
        </p:txBody>
      </p:sp>
      <p:pic>
        <p:nvPicPr>
          <p:cNvPr id="14" name="Picture 13" descr="A cartoon of a person with a football ball&#10;&#10;Description automatically generated">
            <a:extLst>
              <a:ext uri="{FF2B5EF4-FFF2-40B4-BE49-F238E27FC236}">
                <a16:creationId xmlns:a16="http://schemas.microsoft.com/office/drawing/2014/main" id="{B2C52D51-E924-FEF8-761A-85085498F285}"/>
              </a:ext>
            </a:extLst>
          </p:cNvPr>
          <p:cNvPicPr>
            <a:picLocks noChangeAspect="1"/>
          </p:cNvPicPr>
          <p:nvPr/>
        </p:nvPicPr>
        <p:blipFill>
          <a:blip r:embed="rId5"/>
          <a:stretch>
            <a:fillRect/>
          </a:stretch>
        </p:blipFill>
        <p:spPr>
          <a:xfrm>
            <a:off x="6313953" y="6321056"/>
            <a:ext cx="1128926" cy="1101859"/>
          </a:xfrm>
          <a:prstGeom prst="rect">
            <a:avLst/>
          </a:prstGeom>
        </p:spPr>
      </p:pic>
      <p:pic>
        <p:nvPicPr>
          <p:cNvPr id="20" name="Picture 19">
            <a:extLst>
              <a:ext uri="{FF2B5EF4-FFF2-40B4-BE49-F238E27FC236}">
                <a16:creationId xmlns:a16="http://schemas.microsoft.com/office/drawing/2014/main" id="{105EB3D8-C274-476F-AD8D-D23769A7CE17}"/>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373903" y="2952717"/>
            <a:ext cx="1324383" cy="490708"/>
          </a:xfrm>
          <a:prstGeom prst="rect">
            <a:avLst/>
          </a:prstGeom>
        </p:spPr>
      </p:pic>
      <p:pic>
        <p:nvPicPr>
          <p:cNvPr id="21" name="Picture 20">
            <a:extLst>
              <a:ext uri="{FF2B5EF4-FFF2-40B4-BE49-F238E27FC236}">
                <a16:creationId xmlns:a16="http://schemas.microsoft.com/office/drawing/2014/main" id="{3DD38382-6886-47BC-A068-97DEE5A889FF}"/>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801757" y="2959810"/>
            <a:ext cx="1324383" cy="490708"/>
          </a:xfrm>
          <a:prstGeom prst="rect">
            <a:avLst/>
          </a:prstGeom>
        </p:spPr>
      </p:pic>
      <p:pic>
        <p:nvPicPr>
          <p:cNvPr id="32" name="Picture 31">
            <a:extLst>
              <a:ext uri="{FF2B5EF4-FFF2-40B4-BE49-F238E27FC236}">
                <a16:creationId xmlns:a16="http://schemas.microsoft.com/office/drawing/2014/main" id="{5C45A1AD-A353-45DA-A321-660A99987A99}"/>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4839866" y="4791984"/>
            <a:ext cx="1466850" cy="861060"/>
          </a:xfrm>
          <a:prstGeom prst="rect">
            <a:avLst/>
          </a:prstGeom>
        </p:spPr>
      </p:pic>
      <p:pic>
        <p:nvPicPr>
          <p:cNvPr id="23" name="Picture 6" descr="A menu sign with vegetables&#10;&#10;Description automatically generated">
            <a:extLst>
              <a:ext uri="{FF2B5EF4-FFF2-40B4-BE49-F238E27FC236}">
                <a16:creationId xmlns:a16="http://schemas.microsoft.com/office/drawing/2014/main" id="{2044D573-9AEE-43A7-BC3A-4C1BA69A057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2098" y="5892438"/>
            <a:ext cx="2169865" cy="900511"/>
          </a:xfrm>
          <a:prstGeom prst="rect">
            <a:avLst/>
          </a:prstGeom>
          <a:noFill/>
          <a:ln w="25400" algn="ctr">
            <a:solidFill>
              <a:srgbClr val="000000"/>
            </a:solidFill>
            <a:miter lim="800000"/>
            <a:headEnd/>
            <a:tailEnd/>
          </a:ln>
          <a:effectLst/>
          <a:extLst>
            <a:ext uri="{909E8E84-426E-40DD-AFC4-6F175D3DCCD1}">
              <a14:hiddenFill xmlns:a14="http://schemas.microsoft.com/office/drawing/2010/main">
                <a:solidFill>
                  <a:srgbClr val="676A5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5" name="Freeform 78">
            <a:extLst>
              <a:ext uri="{FF2B5EF4-FFF2-40B4-BE49-F238E27FC236}">
                <a16:creationId xmlns:a16="http://schemas.microsoft.com/office/drawing/2014/main" id="{EA6A4A6E-A8AB-4C94-ADA9-A4BC0558D1A9}"/>
              </a:ext>
            </a:extLst>
          </p:cNvPr>
          <p:cNvSpPr>
            <a:spLocks/>
          </p:cNvSpPr>
          <p:nvPr/>
        </p:nvSpPr>
        <p:spPr bwMode="auto">
          <a:xfrm>
            <a:off x="1093551" y="6871986"/>
            <a:ext cx="1929134" cy="672356"/>
          </a:xfrm>
          <a:custGeom>
            <a:avLst/>
            <a:gdLst>
              <a:gd name="T0" fmla="*/ 16760 w 1445342"/>
              <a:gd name="T1" fmla="*/ 48507 h 707922"/>
              <a:gd name="T2" fmla="*/ 16760 w 1445342"/>
              <a:gd name="T3" fmla="*/ 48507 h 707922"/>
              <a:gd name="T4" fmla="*/ 1164857 w 1445342"/>
              <a:gd name="T5" fmla="*/ 0 h 707922"/>
              <a:gd name="T6" fmla="*/ 1231900 w 1445342"/>
              <a:gd name="T7" fmla="*/ 698500 h 707922"/>
              <a:gd name="T8" fmla="*/ 0 w 1445342"/>
              <a:gd name="T9" fmla="*/ 669396 h 707922"/>
              <a:gd name="T10" fmla="*/ 16760 w 1445342"/>
              <a:gd name="T11" fmla="*/ 48507 h 707922"/>
              <a:gd name="T12" fmla="*/ 0 60000 65536"/>
              <a:gd name="T13" fmla="*/ 0 60000 65536"/>
              <a:gd name="T14" fmla="*/ 0 60000 65536"/>
              <a:gd name="T15" fmla="*/ 0 60000 65536"/>
              <a:gd name="T16" fmla="*/ 0 60000 65536"/>
              <a:gd name="T17" fmla="*/ 0 60000 65536"/>
              <a:gd name="T18" fmla="*/ 0 w 1445342"/>
              <a:gd name="T19" fmla="*/ 0 h 707922"/>
              <a:gd name="T20" fmla="*/ 1445342 w 1445342"/>
              <a:gd name="T21" fmla="*/ 707922 h 707922"/>
            </a:gdLst>
            <a:ahLst/>
            <a:cxnLst>
              <a:cxn ang="T12">
                <a:pos x="T0" y="T1"/>
              </a:cxn>
              <a:cxn ang="T13">
                <a:pos x="T2" y="T3"/>
              </a:cxn>
              <a:cxn ang="T14">
                <a:pos x="T4" y="T5"/>
              </a:cxn>
              <a:cxn ang="T15">
                <a:pos x="T6" y="T7"/>
              </a:cxn>
              <a:cxn ang="T16">
                <a:pos x="T8" y="T9"/>
              </a:cxn>
              <a:cxn ang="T17">
                <a:pos x="T10" y="T11"/>
              </a:cxn>
            </a:cxnLst>
            <a:rect l="T18" t="T19" r="T20" b="T21"/>
            <a:pathLst>
              <a:path w="1445342" h="707922">
                <a:moveTo>
                  <a:pt x="19664" y="49161"/>
                </a:moveTo>
                <a:lnTo>
                  <a:pt x="19664" y="49161"/>
                </a:lnTo>
                <a:lnTo>
                  <a:pt x="1366683" y="0"/>
                </a:lnTo>
                <a:lnTo>
                  <a:pt x="1445342" y="707922"/>
                </a:lnTo>
                <a:lnTo>
                  <a:pt x="0" y="678425"/>
                </a:lnTo>
                <a:lnTo>
                  <a:pt x="19664" y="49161"/>
                </a:lnTo>
                <a:close/>
              </a:path>
            </a:pathLst>
          </a:custGeom>
          <a:solidFill>
            <a:srgbClr val="F39200"/>
          </a:solidFill>
          <a:ln>
            <a:noFill/>
          </a:ln>
          <a:extLst>
            <a:ext uri="{91240B29-F687-4F45-9708-019B960494DF}">
              <a14:hiddenLine xmlns:a14="http://schemas.microsoft.com/office/drawing/2010/main" w="6350" algn="ctr">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ctr" defTabSz="914400">
              <a:spcBef>
                <a:spcPct val="0"/>
              </a:spcBef>
              <a:spcAft>
                <a:spcPct val="0"/>
              </a:spcAft>
            </a:pPr>
            <a:r>
              <a:rPr kumimoji="0" lang="en-US" sz="2000" b="0" i="0" u="none" strike="noStrike" cap="none" normalizeH="0" baseline="0">
                <a:ln>
                  <a:noFill/>
                </a:ln>
                <a:solidFill>
                  <a:srgbClr val="FFFFFF"/>
                </a:solidFill>
                <a:effectLst/>
                <a:latin typeface="Righteous"/>
              </a:rPr>
              <a:t>Week </a:t>
            </a:r>
            <a:r>
              <a:rPr lang="en-US" sz="2000">
                <a:solidFill>
                  <a:srgbClr val="FFFFFF"/>
                </a:solidFill>
                <a:latin typeface="Righteous"/>
              </a:rPr>
              <a:t>3</a:t>
            </a:r>
            <a:endParaRPr lang="en-US" sz="1200" b="0" i="0" u="none" strike="noStrike" cap="none" normalizeH="0" baseline="0">
              <a:ln>
                <a:noFill/>
              </a:ln>
              <a:solidFill>
                <a:srgbClr val="000000"/>
              </a:solidFill>
              <a:effectLst/>
              <a:latin typeface="Righteous"/>
            </a:endParaRPr>
          </a:p>
          <a:p>
            <a:pPr algn="ctr" defTabSz="914400">
              <a:spcBef>
                <a:spcPct val="0"/>
              </a:spcBef>
              <a:spcAft>
                <a:spcPct val="0"/>
              </a:spcAft>
            </a:pPr>
            <a:r>
              <a:rPr kumimoji="0" lang="en-US" sz="1600" b="0" i="0" u="none" strike="noStrike" cap="none" normalizeH="0" baseline="0">
                <a:ln>
                  <a:noFill/>
                </a:ln>
                <a:solidFill>
                  <a:srgbClr val="000000"/>
                </a:solidFill>
                <a:effectLst/>
                <a:latin typeface="Righteous"/>
              </a:rPr>
              <a:t>w/b </a:t>
            </a:r>
            <a:r>
              <a:rPr lang="en-US" sz="1600">
                <a:solidFill>
                  <a:srgbClr val="000000"/>
                </a:solidFill>
                <a:latin typeface="Righteous"/>
              </a:rPr>
              <a:t>27/04/2026</a:t>
            </a:r>
          </a:p>
        </p:txBody>
      </p:sp>
      <p:pic>
        <p:nvPicPr>
          <p:cNvPr id="22" name="Picture 21">
            <a:extLst>
              <a:ext uri="{FF2B5EF4-FFF2-40B4-BE49-F238E27FC236}">
                <a16:creationId xmlns:a16="http://schemas.microsoft.com/office/drawing/2014/main" id="{DEE9E210-1575-42FE-8569-51BB361BD5EC}"/>
              </a:ext>
            </a:extLst>
          </p:cNvPr>
          <p:cNvPicPr/>
          <p:nvPr/>
        </p:nvPicPr>
        <p:blipFill>
          <a:blip r:embed="rId10" cstate="print">
            <a:extLst>
              <a:ext uri="{28A0092B-C50C-407E-A947-70E740481C1C}">
                <a14:useLocalDpi xmlns:a14="http://schemas.microsoft.com/office/drawing/2010/main" val="0"/>
              </a:ext>
            </a:extLst>
          </a:blip>
          <a:stretch>
            <a:fillRect/>
          </a:stretch>
        </p:blipFill>
        <p:spPr>
          <a:xfrm>
            <a:off x="6111240" y="2952770"/>
            <a:ext cx="1195927" cy="479779"/>
          </a:xfrm>
          <a:prstGeom prst="rect">
            <a:avLst/>
          </a:prstGeom>
        </p:spPr>
      </p:pic>
      <p:pic>
        <p:nvPicPr>
          <p:cNvPr id="24" name="Picture 23">
            <a:extLst>
              <a:ext uri="{FF2B5EF4-FFF2-40B4-BE49-F238E27FC236}">
                <a16:creationId xmlns:a16="http://schemas.microsoft.com/office/drawing/2014/main" id="{86B17D42-D017-457C-8FB3-B406E6C93288}"/>
              </a:ext>
            </a:extLst>
          </p:cNvPr>
          <p:cNvPicPr/>
          <p:nvPr/>
        </p:nvPicPr>
        <p:blipFill>
          <a:blip r:embed="rId11"/>
          <a:stretch>
            <a:fillRect/>
          </a:stretch>
        </p:blipFill>
        <p:spPr>
          <a:xfrm>
            <a:off x="3193944" y="2976130"/>
            <a:ext cx="1284638" cy="472411"/>
          </a:xfrm>
          <a:prstGeom prst="rect">
            <a:avLst/>
          </a:prstGeom>
        </p:spPr>
      </p:pic>
      <p:pic>
        <p:nvPicPr>
          <p:cNvPr id="27" name="Picture 26">
            <a:extLst>
              <a:ext uri="{FF2B5EF4-FFF2-40B4-BE49-F238E27FC236}">
                <a16:creationId xmlns:a16="http://schemas.microsoft.com/office/drawing/2014/main" id="{842009C7-1333-443B-B870-F38DB5EC7C39}"/>
              </a:ext>
            </a:extLst>
          </p:cNvPr>
          <p:cNvPicPr/>
          <p:nvPr/>
        </p:nvPicPr>
        <p:blipFill>
          <a:blip r:embed="rId12" cstate="print">
            <a:extLst>
              <a:ext uri="{28A0092B-C50C-407E-A947-70E740481C1C}">
                <a14:useLocalDpi xmlns:a14="http://schemas.microsoft.com/office/drawing/2010/main" val="0"/>
              </a:ext>
            </a:extLst>
          </a:blip>
          <a:stretch>
            <a:fillRect/>
          </a:stretch>
        </p:blipFill>
        <p:spPr>
          <a:xfrm>
            <a:off x="4568557" y="2959832"/>
            <a:ext cx="1483225" cy="480737"/>
          </a:xfrm>
          <a:prstGeom prst="rect">
            <a:avLst/>
          </a:prstGeom>
        </p:spPr>
      </p:pic>
      <p:sp>
        <p:nvSpPr>
          <p:cNvPr id="12" name="TextBox 11">
            <a:extLst>
              <a:ext uri="{FF2B5EF4-FFF2-40B4-BE49-F238E27FC236}">
                <a16:creationId xmlns:a16="http://schemas.microsoft.com/office/drawing/2014/main" id="{9C3C08E8-95B5-442E-8C6C-32B78CECF0DF}"/>
              </a:ext>
            </a:extLst>
          </p:cNvPr>
          <p:cNvSpPr txBox="1"/>
          <p:nvPr/>
        </p:nvSpPr>
        <p:spPr>
          <a:xfrm>
            <a:off x="6077606" y="3180746"/>
            <a:ext cx="1265671" cy="253916"/>
          </a:xfrm>
          <a:prstGeom prst="rect">
            <a:avLst/>
          </a:prstGeom>
          <a:noFill/>
        </p:spPr>
        <p:txBody>
          <a:bodyPr wrap="square" rtlCol="0">
            <a:spAutoFit/>
          </a:bodyPr>
          <a:lstStyle/>
          <a:p>
            <a:endParaRPr lang="en-GB" sz="1050"/>
          </a:p>
        </p:txBody>
      </p:sp>
      <p:sp>
        <p:nvSpPr>
          <p:cNvPr id="18" name="TextBox 17">
            <a:extLst>
              <a:ext uri="{FF2B5EF4-FFF2-40B4-BE49-F238E27FC236}">
                <a16:creationId xmlns:a16="http://schemas.microsoft.com/office/drawing/2014/main" id="{92271A10-AB33-4520-A5BB-61590CE99869}"/>
              </a:ext>
            </a:extLst>
          </p:cNvPr>
          <p:cNvSpPr txBox="1"/>
          <p:nvPr/>
        </p:nvSpPr>
        <p:spPr>
          <a:xfrm>
            <a:off x="4573082" y="3139851"/>
            <a:ext cx="1466850" cy="253916"/>
          </a:xfrm>
          <a:prstGeom prst="rect">
            <a:avLst/>
          </a:prstGeom>
          <a:noFill/>
        </p:spPr>
        <p:txBody>
          <a:bodyPr wrap="square" rtlCol="0">
            <a:spAutoFit/>
          </a:bodyPr>
          <a:lstStyle/>
          <a:p>
            <a:endParaRPr lang="en-GB" sz="1050"/>
          </a:p>
        </p:txBody>
      </p:sp>
      <p:sp>
        <p:nvSpPr>
          <p:cNvPr id="30" name="TextBox 29">
            <a:extLst>
              <a:ext uri="{FF2B5EF4-FFF2-40B4-BE49-F238E27FC236}">
                <a16:creationId xmlns:a16="http://schemas.microsoft.com/office/drawing/2014/main" id="{BA33F361-E5E0-4640-9787-F6E22221EC9C}"/>
              </a:ext>
            </a:extLst>
          </p:cNvPr>
          <p:cNvSpPr txBox="1"/>
          <p:nvPr/>
        </p:nvSpPr>
        <p:spPr>
          <a:xfrm>
            <a:off x="418887" y="3189323"/>
            <a:ext cx="1115931" cy="253916"/>
          </a:xfrm>
          <a:prstGeom prst="rect">
            <a:avLst/>
          </a:prstGeom>
          <a:noFill/>
        </p:spPr>
        <p:txBody>
          <a:bodyPr wrap="square" rtlCol="0">
            <a:spAutoFit/>
          </a:bodyPr>
          <a:lstStyle/>
          <a:p>
            <a:endParaRPr lang="en-GB" sz="1050"/>
          </a:p>
        </p:txBody>
      </p:sp>
      <p:sp>
        <p:nvSpPr>
          <p:cNvPr id="31" name="Rectangle: Rounded Corners 30">
            <a:extLst>
              <a:ext uri="{FF2B5EF4-FFF2-40B4-BE49-F238E27FC236}">
                <a16:creationId xmlns:a16="http://schemas.microsoft.com/office/drawing/2014/main" id="{92B545C6-ED2E-430C-ABAF-238C4D5823BD}"/>
              </a:ext>
            </a:extLst>
          </p:cNvPr>
          <p:cNvSpPr/>
          <p:nvPr/>
        </p:nvSpPr>
        <p:spPr>
          <a:xfrm>
            <a:off x="184234" y="7737958"/>
            <a:ext cx="3707030" cy="2767805"/>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spcAft>
                <a:spcPts val="600"/>
              </a:spcAft>
            </a:pPr>
            <a:r>
              <a:rPr lang="en-GB" sz="2400" u="sng" kern="1400">
                <a:ln>
                  <a:noFill/>
                </a:ln>
                <a:solidFill>
                  <a:schemeClr val="accent1">
                    <a:lumMod val="75000"/>
                  </a:schemeClr>
                </a:solidFill>
                <a:effectLst/>
                <a:latin typeface="Righteous" panose="02010506000000020000" pitchFamily="2" charset="0"/>
                <a:cs typeface="Arial" panose="020B0604020202020204" pitchFamily="34" charset="0"/>
                <a:hlinkClick r:id="rId13">
                  <a:extLst>
                    <a:ext uri="{A12FA001-AC4F-418D-AE19-62706E023703}">
                      <ahyp:hlinkClr xmlns:ahyp="http://schemas.microsoft.com/office/drawing/2018/hyperlinkcolor" val="tx"/>
                    </a:ext>
                  </a:extLst>
                </a:hlinkClick>
              </a:rPr>
              <a:t>Parent/Carer Survey</a:t>
            </a:r>
            <a:endParaRPr lang="en-GB" sz="2400" u="sng" kern="1400">
              <a:ln>
                <a:noFill/>
              </a:ln>
              <a:solidFill>
                <a:schemeClr val="accent1">
                  <a:lumMod val="75000"/>
                </a:schemeClr>
              </a:solidFill>
              <a:effectLst/>
              <a:latin typeface="Righteous" panose="02010506000000020000" pitchFamily="2" charset="0"/>
              <a:cs typeface="Arial" panose="020B0604020202020204" pitchFamily="34" charset="0"/>
            </a:endParaRPr>
          </a:p>
        </p:txBody>
      </p:sp>
      <p:sp>
        <p:nvSpPr>
          <p:cNvPr id="11" name="TextBox 10">
            <a:extLst>
              <a:ext uri="{FF2B5EF4-FFF2-40B4-BE49-F238E27FC236}">
                <a16:creationId xmlns:a16="http://schemas.microsoft.com/office/drawing/2014/main" id="{772B9173-211F-47E4-9BEB-B4C985AB7498}"/>
              </a:ext>
            </a:extLst>
          </p:cNvPr>
          <p:cNvSpPr txBox="1"/>
          <p:nvPr/>
        </p:nvSpPr>
        <p:spPr>
          <a:xfrm>
            <a:off x="10712705" y="8937140"/>
            <a:ext cx="2402958" cy="2371060"/>
          </a:xfrm>
          <a:prstGeom prst="rect">
            <a:avLst/>
          </a:prstGeom>
          <a:noFill/>
        </p:spPr>
        <p:txBody>
          <a:bodyPr wrap="square" rtlCol="0">
            <a:spAutoFit/>
          </a:bodyPr>
          <a:lstStyle/>
          <a:p>
            <a:endParaRPr lang="en-GB"/>
          </a:p>
        </p:txBody>
      </p:sp>
      <p:sp>
        <p:nvSpPr>
          <p:cNvPr id="36" name="TextBox 35">
            <a:extLst>
              <a:ext uri="{FF2B5EF4-FFF2-40B4-BE49-F238E27FC236}">
                <a16:creationId xmlns:a16="http://schemas.microsoft.com/office/drawing/2014/main" id="{91B857AD-A60B-442A-847F-B93D6842BEDD}"/>
              </a:ext>
            </a:extLst>
          </p:cNvPr>
          <p:cNvSpPr txBox="1"/>
          <p:nvPr/>
        </p:nvSpPr>
        <p:spPr>
          <a:xfrm>
            <a:off x="367227" y="8303183"/>
            <a:ext cx="2078529" cy="2477601"/>
          </a:xfrm>
          <a:prstGeom prst="rect">
            <a:avLst/>
          </a:prstGeom>
          <a:noFill/>
        </p:spPr>
        <p:txBody>
          <a:bodyPr wrap="square" rtlCol="0">
            <a:spAutoFit/>
          </a:bodyPr>
          <a:lstStyle/>
          <a:p>
            <a:pPr marL="0" marR="0" indent="0" algn="l">
              <a:spcBef>
                <a:spcPts val="0"/>
              </a:spcBef>
              <a:spcAft>
                <a:spcPts val="600"/>
              </a:spcAft>
            </a:pPr>
            <a:r>
              <a:rPr lang="en-GB" sz="1200" kern="1400">
                <a:ln>
                  <a:noFill/>
                </a:ln>
                <a:solidFill>
                  <a:srgbClr val="000000"/>
                </a:solidFill>
                <a:effectLst/>
                <a:latin typeface="Arial" panose="020B0604020202020204" pitchFamily="34" charset="0"/>
                <a:cs typeface="Arial" panose="020B0604020202020204" pitchFamily="34" charset="0"/>
              </a:rPr>
              <a:t>In our bid to both highlight the schools  success and continually improve, we would like as many of you as possible to complete the attached survey. These questions are ones which would be provided by Ofsted during an inspection and will inform our school development plan. </a:t>
            </a:r>
          </a:p>
          <a:p>
            <a:endParaRPr lang="en-GB"/>
          </a:p>
        </p:txBody>
      </p:sp>
      <p:pic>
        <p:nvPicPr>
          <p:cNvPr id="37" name="Picture 4" descr="A qr code on a blue background&#10;&#10;Description automatically generated">
            <a:extLst>
              <a:ext uri="{FF2B5EF4-FFF2-40B4-BE49-F238E27FC236}">
                <a16:creationId xmlns:a16="http://schemas.microsoft.com/office/drawing/2014/main" id="{1A30C3B5-DF1F-4BE5-9741-6ED1CF6DCFC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445756" y="8667501"/>
            <a:ext cx="1317182" cy="1317182"/>
          </a:xfrm>
          <a:prstGeom prst="rect">
            <a:avLst/>
          </a:prstGeom>
          <a:noFill/>
          <a:ln>
            <a:noFill/>
          </a:ln>
          <a:effectLst/>
          <a:extLst>
            <a:ext uri="{909E8E84-426E-40DD-AFC4-6F175D3DCCD1}">
              <a14:hiddenFill xmlns:a14="http://schemas.microsoft.com/office/drawing/2010/main">
                <a:solidFill>
                  <a:srgbClr val="676A5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8" name="Rectangle: Rounded Corners 37">
            <a:extLst>
              <a:ext uri="{FF2B5EF4-FFF2-40B4-BE49-F238E27FC236}">
                <a16:creationId xmlns:a16="http://schemas.microsoft.com/office/drawing/2014/main" id="{A0096E66-E4D3-48FC-B224-E3BDC2A6FF70}"/>
              </a:ext>
            </a:extLst>
          </p:cNvPr>
          <p:cNvSpPr/>
          <p:nvPr/>
        </p:nvSpPr>
        <p:spPr>
          <a:xfrm>
            <a:off x="4144448" y="7854057"/>
            <a:ext cx="3162719" cy="2643250"/>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endParaRPr lang="en-GB" sz="1100" b="1">
              <a:solidFill>
                <a:srgbClr val="FF0000"/>
              </a:solidFill>
            </a:endParaRPr>
          </a:p>
          <a:p>
            <a:pPr algn="ctr"/>
            <a:endParaRPr lang="en-GB" sz="1100" b="1">
              <a:solidFill>
                <a:srgbClr val="FF0000"/>
              </a:solidFill>
            </a:endParaRPr>
          </a:p>
          <a:p>
            <a:pPr algn="ctr"/>
            <a:r>
              <a:rPr lang="en-GB" sz="1100" b="1">
                <a:solidFill>
                  <a:srgbClr val="FF0000"/>
                </a:solidFill>
              </a:rPr>
              <a:t>As part of Essex County Council's Health and Safety policy, all jewellery must be removed for PE, including earrings. Children must not wear earrings or other jewellery during the school day, unless for religious reasons.</a:t>
            </a:r>
          </a:p>
          <a:p>
            <a:pPr algn="ctr">
              <a:buFont typeface="Arial" panose="020B0604020202020204" pitchFamily="34" charset="0"/>
              <a:buChar char="•"/>
            </a:pPr>
            <a:r>
              <a:rPr lang="en-GB" sz="1100" b="1">
                <a:solidFill>
                  <a:srgbClr val="FF0000"/>
                </a:solidFill>
              </a:rPr>
              <a:t>Sleeper studs must be removed before PE/Games – they can no longer be covered with tape or plasters.</a:t>
            </a:r>
          </a:p>
          <a:p>
            <a:pPr algn="ctr">
              <a:buFont typeface="Arial" panose="020B0604020202020204" pitchFamily="34" charset="0"/>
              <a:buChar char="•"/>
            </a:pPr>
            <a:r>
              <a:rPr lang="en-GB" sz="1100" b="1">
                <a:solidFill>
                  <a:srgbClr val="FF0000"/>
                </a:solidFill>
              </a:rPr>
              <a:t>To help, please ensure earrings are removed before school on PE days.</a:t>
            </a:r>
          </a:p>
          <a:p>
            <a:pPr algn="ctr"/>
            <a:r>
              <a:rPr lang="en-GB" sz="1100" b="1">
                <a:solidFill>
                  <a:srgbClr val="FF0000"/>
                </a:solidFill>
              </a:rPr>
              <a:t>Thank you for supporting us to keep children safe.</a:t>
            </a:r>
          </a:p>
          <a:p>
            <a:pPr algn="ctr"/>
            <a:endParaRPr lang="en-GB" sz="1100" b="1">
              <a:solidFill>
                <a:srgbClr val="FF0000"/>
              </a:solidFill>
              <a:latin typeface="Righteous"/>
              <a:ea typeface="Calibri"/>
            </a:endParaRPr>
          </a:p>
        </p:txBody>
      </p:sp>
      <p:sp>
        <p:nvSpPr>
          <p:cNvPr id="15" name="TextBox 14">
            <a:extLst>
              <a:ext uri="{FF2B5EF4-FFF2-40B4-BE49-F238E27FC236}">
                <a16:creationId xmlns:a16="http://schemas.microsoft.com/office/drawing/2014/main" id="{E3F3C821-929D-4651-A906-1ECCA77AF4D1}"/>
              </a:ext>
            </a:extLst>
          </p:cNvPr>
          <p:cNvSpPr txBox="1"/>
          <p:nvPr/>
        </p:nvSpPr>
        <p:spPr>
          <a:xfrm>
            <a:off x="1535662" y="3303182"/>
            <a:ext cx="1993376" cy="2677656"/>
          </a:xfrm>
          <a:prstGeom prst="rect">
            <a:avLst/>
          </a:prstGeom>
          <a:noFill/>
        </p:spPr>
        <p:txBody>
          <a:bodyPr wrap="square" lIns="91440" tIns="45720" rIns="91440" bIns="45720" rtlCol="0" anchor="t">
            <a:spAutoFit/>
          </a:bodyPr>
          <a:lstStyle/>
          <a:p>
            <a:endParaRPr lang="en-GB" sz="1200" dirty="0"/>
          </a:p>
          <a:p>
            <a:r>
              <a:rPr lang="en-GB" sz="1200" dirty="0"/>
              <a:t>Jason – 3P</a:t>
            </a:r>
          </a:p>
          <a:p>
            <a:r>
              <a:rPr lang="en-GB" sz="1200" dirty="0"/>
              <a:t>Harmony – 5S</a:t>
            </a:r>
          </a:p>
          <a:p>
            <a:r>
              <a:rPr lang="en-GB" sz="1200" dirty="0"/>
              <a:t>Arabella Z – 5T</a:t>
            </a:r>
          </a:p>
          <a:p>
            <a:r>
              <a:rPr lang="en-GB" sz="1200" dirty="0"/>
              <a:t>Theodore V – 4E</a:t>
            </a:r>
          </a:p>
          <a:p>
            <a:r>
              <a:rPr lang="en-GB" sz="1200" dirty="0"/>
              <a:t>Ellie – 4Z</a:t>
            </a:r>
          </a:p>
          <a:p>
            <a:r>
              <a:rPr lang="en-GB" sz="1200"/>
              <a:t>William –4K</a:t>
            </a:r>
          </a:p>
          <a:p>
            <a:r>
              <a:rPr lang="en-GB" sz="1200" dirty="0" err="1">
                <a:ea typeface="Calibri"/>
                <a:cs typeface="Calibri"/>
              </a:rPr>
              <a:t>Beux</a:t>
            </a:r>
            <a:r>
              <a:rPr lang="en-GB" sz="1200" dirty="0">
                <a:ea typeface="Calibri"/>
                <a:cs typeface="Calibri"/>
              </a:rPr>
              <a:t>-Blue – 5K</a:t>
            </a:r>
          </a:p>
          <a:p>
            <a:r>
              <a:rPr lang="en-GB" sz="1200">
                <a:ea typeface="Calibri"/>
                <a:cs typeface="Calibri"/>
              </a:rPr>
              <a:t>Nevaeh-Rae – 3A</a:t>
            </a:r>
            <a:endParaRPr lang="en-GB" sz="1200" dirty="0">
              <a:ea typeface="Calibri"/>
              <a:cs typeface="Calibri"/>
            </a:endParaRPr>
          </a:p>
          <a:p>
            <a:r>
              <a:rPr lang="en-GB" sz="1200">
                <a:ea typeface="Calibri"/>
                <a:cs typeface="Calibri"/>
              </a:rPr>
              <a:t>Theo – 3B   Leo O - 5T</a:t>
            </a:r>
            <a:endParaRPr lang="en-GB" sz="1200" dirty="0">
              <a:ea typeface="Calibri"/>
              <a:cs typeface="Calibri"/>
            </a:endParaRPr>
          </a:p>
          <a:p>
            <a:r>
              <a:rPr lang="en-GB" sz="1200">
                <a:ea typeface="Calibri"/>
                <a:cs typeface="Calibri"/>
              </a:rPr>
              <a:t>Olivia-Rose – 4E</a:t>
            </a:r>
            <a:endParaRPr lang="en-GB" sz="1200" dirty="0">
              <a:ea typeface="Calibri"/>
              <a:cs typeface="Calibri"/>
            </a:endParaRPr>
          </a:p>
          <a:p>
            <a:r>
              <a:rPr lang="en-GB" sz="1200">
                <a:ea typeface="Calibri"/>
                <a:cs typeface="Calibri"/>
              </a:rPr>
              <a:t>Kaiden – 4K  Freya - 6I</a:t>
            </a:r>
            <a:r>
              <a:rPr lang="en-GB" sz="1200" dirty="0">
                <a:ea typeface="Calibri"/>
                <a:cs typeface="Calibri"/>
              </a:rPr>
              <a:t> </a:t>
            </a:r>
          </a:p>
          <a:p>
            <a:r>
              <a:rPr lang="en-GB" sz="1200">
                <a:ea typeface="Calibri"/>
                <a:cs typeface="Calibri"/>
              </a:rPr>
              <a:t>Leo - 4Z</a:t>
            </a:r>
            <a:endParaRPr lang="en-GB" sz="1200" dirty="0">
              <a:ea typeface="Calibri"/>
              <a:cs typeface="Calibri"/>
            </a:endParaRPr>
          </a:p>
          <a:p>
            <a:endParaRPr lang="en-GB" sz="1200" dirty="0">
              <a:ea typeface="Calibri"/>
              <a:cs typeface="Calibri"/>
            </a:endParaRPr>
          </a:p>
        </p:txBody>
      </p:sp>
      <p:sp>
        <p:nvSpPr>
          <p:cNvPr id="2" name="TextBox 1">
            <a:extLst>
              <a:ext uri="{FF2B5EF4-FFF2-40B4-BE49-F238E27FC236}">
                <a16:creationId xmlns:a16="http://schemas.microsoft.com/office/drawing/2014/main" id="{0B3A3637-91C7-4C2A-99FA-C38F611D65C3}"/>
              </a:ext>
            </a:extLst>
          </p:cNvPr>
          <p:cNvSpPr txBox="1"/>
          <p:nvPr/>
        </p:nvSpPr>
        <p:spPr>
          <a:xfrm>
            <a:off x="373903" y="3544389"/>
            <a:ext cx="1324383" cy="1015663"/>
          </a:xfrm>
          <a:prstGeom prst="rect">
            <a:avLst/>
          </a:prstGeom>
          <a:noFill/>
        </p:spPr>
        <p:txBody>
          <a:bodyPr wrap="square" lIns="91440" tIns="45720" rIns="91440" bIns="45720" rtlCol="0" anchor="t">
            <a:spAutoFit/>
          </a:bodyPr>
          <a:lstStyle/>
          <a:p>
            <a:r>
              <a:rPr lang="en-GB" sz="1200" dirty="0"/>
              <a:t>Kit – 3B</a:t>
            </a:r>
          </a:p>
          <a:p>
            <a:r>
              <a:rPr lang="en-GB" sz="1200">
                <a:ea typeface="Calibri"/>
                <a:cs typeface="Calibri"/>
              </a:rPr>
              <a:t>Teddy-Lee – 6C</a:t>
            </a:r>
            <a:endParaRPr lang="en-GB" sz="1200" dirty="0">
              <a:ea typeface="Calibri"/>
              <a:cs typeface="Calibri"/>
            </a:endParaRPr>
          </a:p>
          <a:p>
            <a:r>
              <a:rPr lang="en-GB" sz="1200">
                <a:ea typeface="Calibri"/>
                <a:cs typeface="Calibri"/>
              </a:rPr>
              <a:t>Ben – 3P</a:t>
            </a:r>
            <a:endParaRPr lang="en-GB" sz="1200" dirty="0">
              <a:ea typeface="Calibri"/>
              <a:cs typeface="Calibri"/>
            </a:endParaRPr>
          </a:p>
          <a:p>
            <a:r>
              <a:rPr lang="en-GB" sz="1200">
                <a:ea typeface="Calibri"/>
                <a:cs typeface="Calibri"/>
              </a:rPr>
              <a:t>Owen – 5K</a:t>
            </a:r>
            <a:endParaRPr lang="en-GB" sz="1200" dirty="0">
              <a:ea typeface="Calibri"/>
              <a:cs typeface="Calibri"/>
            </a:endParaRPr>
          </a:p>
          <a:p>
            <a:r>
              <a:rPr lang="en-GB" sz="1200">
                <a:ea typeface="Calibri"/>
                <a:cs typeface="Calibri"/>
              </a:rPr>
              <a:t>Malak - 6J</a:t>
            </a:r>
            <a:endParaRPr lang="en-GB" sz="1200" dirty="0">
              <a:ea typeface="Calibri"/>
              <a:cs typeface="Calibri"/>
            </a:endParaRPr>
          </a:p>
        </p:txBody>
      </p:sp>
      <p:sp>
        <p:nvSpPr>
          <p:cNvPr id="28" name="TextBox 27">
            <a:extLst>
              <a:ext uri="{FF2B5EF4-FFF2-40B4-BE49-F238E27FC236}">
                <a16:creationId xmlns:a16="http://schemas.microsoft.com/office/drawing/2014/main" id="{F0DE47B3-3A43-45BF-90CA-702CD4036A8E}"/>
              </a:ext>
            </a:extLst>
          </p:cNvPr>
          <p:cNvSpPr txBox="1"/>
          <p:nvPr/>
        </p:nvSpPr>
        <p:spPr>
          <a:xfrm>
            <a:off x="3220535" y="3425718"/>
            <a:ext cx="1410234" cy="830997"/>
          </a:xfrm>
          <a:prstGeom prst="rect">
            <a:avLst/>
          </a:prstGeom>
          <a:noFill/>
        </p:spPr>
        <p:txBody>
          <a:bodyPr wrap="square" lIns="91440" tIns="45720" rIns="91440" bIns="45720" rtlCol="0" anchor="t">
            <a:spAutoFit/>
          </a:bodyPr>
          <a:lstStyle/>
          <a:p>
            <a:endParaRPr lang="en-GB" sz="1200" dirty="0"/>
          </a:p>
          <a:p>
            <a:r>
              <a:rPr lang="en-GB" sz="1200" dirty="0"/>
              <a:t>Reggie – 3A</a:t>
            </a:r>
          </a:p>
          <a:p>
            <a:r>
              <a:rPr lang="en-GB" sz="1200" dirty="0"/>
              <a:t>Cobie – 6I</a:t>
            </a:r>
          </a:p>
          <a:p>
            <a:r>
              <a:rPr lang="en-GB" sz="1200">
                <a:ea typeface="Calibri" panose="020F0502020204030204"/>
                <a:cs typeface="Calibri" panose="020F0502020204030204"/>
              </a:rPr>
              <a:t>Jamie - 5S</a:t>
            </a:r>
            <a:endParaRPr lang="en-GB" sz="1200" dirty="0">
              <a:ea typeface="Calibri" panose="020F0502020204030204"/>
              <a:cs typeface="Calibri" panose="020F0502020204030204"/>
            </a:endParaRPr>
          </a:p>
        </p:txBody>
      </p:sp>
      <p:sp>
        <p:nvSpPr>
          <p:cNvPr id="29" name="TextBox 28">
            <a:extLst>
              <a:ext uri="{FF2B5EF4-FFF2-40B4-BE49-F238E27FC236}">
                <a16:creationId xmlns:a16="http://schemas.microsoft.com/office/drawing/2014/main" id="{9EEBDCA4-F6BE-4906-B10C-6BC367725864}"/>
              </a:ext>
            </a:extLst>
          </p:cNvPr>
          <p:cNvSpPr txBox="1"/>
          <p:nvPr/>
        </p:nvSpPr>
        <p:spPr>
          <a:xfrm>
            <a:off x="6057965" y="3573786"/>
            <a:ext cx="1324383" cy="276999"/>
          </a:xfrm>
          <a:prstGeom prst="rect">
            <a:avLst/>
          </a:prstGeom>
          <a:noFill/>
        </p:spPr>
        <p:txBody>
          <a:bodyPr wrap="square" rtlCol="0">
            <a:spAutoFit/>
          </a:bodyPr>
          <a:lstStyle/>
          <a:p>
            <a:r>
              <a:rPr lang="en-GB" sz="1200" dirty="0" err="1"/>
              <a:t>Lealand</a:t>
            </a:r>
            <a:r>
              <a:rPr lang="en-GB" sz="1200"/>
              <a:t> – 6J</a:t>
            </a:r>
            <a:endParaRPr lang="en-GB" sz="1200" dirty="0"/>
          </a:p>
        </p:txBody>
      </p:sp>
    </p:spTree>
    <p:extLst>
      <p:ext uri="{BB962C8B-B14F-4D97-AF65-F5344CB8AC3E}">
        <p14:creationId xmlns:p14="http://schemas.microsoft.com/office/powerpoint/2010/main" val="2935374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E45BF0-B473-401F-9A7E-BC94D3124A45}"/>
              </a:ext>
            </a:extLst>
          </p:cNvPr>
          <p:cNvPicPr/>
          <p:nvPr/>
        </p:nvPicPr>
        <p:blipFill rotWithShape="1">
          <a:blip r:embed="rId2">
            <a:alphaModFix amt="35000"/>
            <a:duotone>
              <a:prstClr val="black"/>
              <a:schemeClr val="accent3">
                <a:tint val="45000"/>
                <a:satMod val="400000"/>
              </a:schemeClr>
            </a:duotone>
            <a:extLst>
              <a:ext uri="{28A0092B-C50C-407E-A947-70E740481C1C}">
                <a14:useLocalDpi xmlns:a14="http://schemas.microsoft.com/office/drawing/2010/main" val="0"/>
              </a:ext>
            </a:extLst>
          </a:blip>
          <a:srcRect l="27558" t="26594" r="44608" b="41852"/>
          <a:stretch/>
        </p:blipFill>
        <p:spPr bwMode="auto">
          <a:xfrm rot="5400000">
            <a:off x="526366" y="4485212"/>
            <a:ext cx="5559743" cy="6612475"/>
          </a:xfrm>
          <a:prstGeom prst="rect">
            <a:avLst/>
          </a:prstGeom>
          <a:ln>
            <a:noFill/>
          </a:ln>
          <a:extLst>
            <a:ext uri="{53640926-AAD7-44D8-BBD7-CCE9431645EC}">
              <a14:shadowObscured xmlns:a14="http://schemas.microsoft.com/office/drawing/2010/main"/>
            </a:ext>
          </a:extLst>
        </p:spPr>
      </p:pic>
      <p:sp>
        <p:nvSpPr>
          <p:cNvPr id="3" name="Text Box 2">
            <a:extLst>
              <a:ext uri="{FF2B5EF4-FFF2-40B4-BE49-F238E27FC236}">
                <a16:creationId xmlns:a16="http://schemas.microsoft.com/office/drawing/2014/main" id="{9841C1DE-9D0C-4261-B2AC-E9DF4DE732D2}"/>
              </a:ext>
            </a:extLst>
          </p:cNvPr>
          <p:cNvSpPr txBox="1">
            <a:spLocks noChangeArrowheads="1"/>
          </p:cNvSpPr>
          <p:nvPr/>
        </p:nvSpPr>
        <p:spPr bwMode="auto">
          <a:xfrm>
            <a:off x="222683" y="288222"/>
            <a:ext cx="5257800" cy="1441884"/>
          </a:xfrm>
          <a:prstGeom prst="rect">
            <a:avLst/>
          </a:prstGeom>
          <a:solidFill>
            <a:srgbClr val="FFCC00"/>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Text Box 2">
            <a:extLst>
              <a:ext uri="{FF2B5EF4-FFF2-40B4-BE49-F238E27FC236}">
                <a16:creationId xmlns:a16="http://schemas.microsoft.com/office/drawing/2014/main" id="{8F546DC0-066D-4211-8B30-84646E52BC43}"/>
              </a:ext>
            </a:extLst>
          </p:cNvPr>
          <p:cNvSpPr txBox="1">
            <a:spLocks noChangeArrowheads="1"/>
          </p:cNvSpPr>
          <p:nvPr/>
        </p:nvSpPr>
        <p:spPr bwMode="auto">
          <a:xfrm>
            <a:off x="238539" y="135171"/>
            <a:ext cx="5013344" cy="1427203"/>
          </a:xfrm>
          <a:prstGeom prst="rect">
            <a:avLst/>
          </a:prstGeom>
          <a:solidFill>
            <a:schemeClr val="accent1">
              <a:lumMod val="75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5000">
                <a:solidFill>
                  <a:srgbClr val="FFFFFF"/>
                </a:solidFill>
                <a:latin typeface="Righteous" panose="02010506000000020000" pitchFamily="2" charset="0"/>
                <a:ea typeface="Calibri" panose="020F0502020204030204" pitchFamily="34" charset="0"/>
                <a:cs typeface="Times New Roman" panose="02020603050405020304" pitchFamily="18" charset="0"/>
              </a:rPr>
              <a:t>In Other </a:t>
            </a:r>
            <a:r>
              <a:rPr lang="en-GB" sz="5000">
                <a:solidFill>
                  <a:srgbClr val="FFCC00"/>
                </a:solidFill>
                <a:latin typeface="Righteous" panose="02010506000000020000" pitchFamily="2" charset="0"/>
                <a:ea typeface="Calibri" panose="020F0502020204030204" pitchFamily="34" charset="0"/>
                <a:cs typeface="Times New Roman" panose="02020603050405020304" pitchFamily="18" charset="0"/>
              </a:rPr>
              <a:t>News…</a:t>
            </a:r>
            <a:endParaRPr lang="en-GB" sz="5000">
              <a:solidFill>
                <a:srgbClr val="FFCC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BC45682-794B-4515-846E-EF0AA94F5B36}"/>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251883" y="-298500"/>
            <a:ext cx="2357732" cy="2443171"/>
          </a:xfrm>
          <a:prstGeom prst="rect">
            <a:avLst/>
          </a:prstGeom>
        </p:spPr>
      </p:pic>
      <p:sp>
        <p:nvSpPr>
          <p:cNvPr id="14" name="Rectangle: Rounded Corners 13">
            <a:extLst>
              <a:ext uri="{FF2B5EF4-FFF2-40B4-BE49-F238E27FC236}">
                <a16:creationId xmlns:a16="http://schemas.microsoft.com/office/drawing/2014/main" id="{CB6EE9BE-1C44-47A8-B10A-BD5258BEFFED}"/>
              </a:ext>
            </a:extLst>
          </p:cNvPr>
          <p:cNvSpPr/>
          <p:nvPr/>
        </p:nvSpPr>
        <p:spPr>
          <a:xfrm>
            <a:off x="222683" y="1897837"/>
            <a:ext cx="7114309" cy="5074463"/>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GB" sz="2400">
                <a:solidFill>
                  <a:schemeClr val="accent1">
                    <a:lumMod val="75000"/>
                  </a:schemeClr>
                </a:solidFill>
                <a:latin typeface="Righteous"/>
              </a:rPr>
              <a:t>Term Dates:</a:t>
            </a:r>
          </a:p>
          <a:p>
            <a:endParaRPr lang="en-GB" sz="1200">
              <a:solidFill>
                <a:srgbClr val="000000"/>
              </a:solidFill>
              <a:latin typeface="Arial" panose="020B0604020202020204" pitchFamily="34" charset="0"/>
              <a:ea typeface="Calibri" panose="020F0502020204030204" pitchFamily="34" charset="0"/>
            </a:endParaRPr>
          </a:p>
          <a:p>
            <a:r>
              <a:rPr lang="en-GB" sz="1200">
                <a:solidFill>
                  <a:schemeClr val="tx1"/>
                </a:solidFill>
                <a:latin typeface="Arial"/>
                <a:cs typeface="Arial"/>
              </a:rPr>
              <a:t>Please see term dates for the remainder of the school year listed below. Ensure any holidays are booked during the period of times highlighted in red:</a:t>
            </a: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endParaRPr lang="en-GB" sz="1200">
              <a:solidFill>
                <a:schemeClr val="tx1"/>
              </a:solidFill>
              <a:latin typeface="Arial" panose="020B0604020202020204" pitchFamily="34" charset="0"/>
              <a:cs typeface="Arial" panose="020B0604020202020204" pitchFamily="34"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1200">
              <a:solidFill>
                <a:schemeClr val="accent1">
                  <a:lumMod val="75000"/>
                </a:schemeClr>
              </a:solidFill>
              <a:latin typeface="Righteous" panose="02010506000000020000" pitchFamily="2" charset="0"/>
            </a:endParaRPr>
          </a:p>
          <a:p>
            <a:pPr algn="ctr"/>
            <a:endParaRPr lang="en-GB" sz="2000">
              <a:solidFill>
                <a:schemeClr val="accent1">
                  <a:lumMod val="75000"/>
                </a:schemeClr>
              </a:solidFill>
              <a:latin typeface="Righteous" panose="02010506000000020000" pitchFamily="2" charset="0"/>
            </a:endParaRPr>
          </a:p>
          <a:p>
            <a:pPr algn="ctr"/>
            <a:endParaRPr lang="en-GB" b="1">
              <a:solidFill>
                <a:srgbClr val="008000"/>
              </a:solidFill>
              <a:latin typeface="Arial" panose="020B0604020202020204" pitchFamily="34" charset="0"/>
              <a:cs typeface="Arial" panose="020B0604020202020204" pitchFamily="34" charset="0"/>
            </a:endParaRPr>
          </a:p>
        </p:txBody>
      </p:sp>
      <p:graphicFrame>
        <p:nvGraphicFramePr>
          <p:cNvPr id="10" name="Table 9">
            <a:extLst>
              <a:ext uri="{FF2B5EF4-FFF2-40B4-BE49-F238E27FC236}">
                <a16:creationId xmlns:a16="http://schemas.microsoft.com/office/drawing/2014/main" id="{27B53103-7125-4562-B731-1F53C5F4D0C9}"/>
              </a:ext>
            </a:extLst>
          </p:cNvPr>
          <p:cNvGraphicFramePr>
            <a:graphicFrameLocks noGrp="1"/>
          </p:cNvGraphicFramePr>
          <p:nvPr>
            <p:extLst>
              <p:ext uri="{D42A27DB-BD31-4B8C-83A1-F6EECF244321}">
                <p14:modId xmlns:p14="http://schemas.microsoft.com/office/powerpoint/2010/main" val="1939172478"/>
              </p:ext>
            </p:extLst>
          </p:nvPr>
        </p:nvGraphicFramePr>
        <p:xfrm>
          <a:off x="634182" y="3445987"/>
          <a:ext cx="4218036" cy="3344418"/>
        </p:xfrm>
        <a:graphic>
          <a:graphicData uri="http://schemas.openxmlformats.org/drawingml/2006/table">
            <a:tbl>
              <a:tblPr/>
              <a:tblGrid>
                <a:gridCol w="1474614">
                  <a:extLst>
                    <a:ext uri="{9D8B030D-6E8A-4147-A177-3AD203B41FA5}">
                      <a16:colId xmlns:a16="http://schemas.microsoft.com/office/drawing/2014/main" val="1249852532"/>
                    </a:ext>
                  </a:extLst>
                </a:gridCol>
                <a:gridCol w="1371711">
                  <a:extLst>
                    <a:ext uri="{9D8B030D-6E8A-4147-A177-3AD203B41FA5}">
                      <a16:colId xmlns:a16="http://schemas.microsoft.com/office/drawing/2014/main" val="3593883600"/>
                    </a:ext>
                  </a:extLst>
                </a:gridCol>
                <a:gridCol w="1371711">
                  <a:extLst>
                    <a:ext uri="{9D8B030D-6E8A-4147-A177-3AD203B41FA5}">
                      <a16:colId xmlns:a16="http://schemas.microsoft.com/office/drawing/2014/main" val="3427008433"/>
                    </a:ext>
                  </a:extLst>
                </a:gridCol>
              </a:tblGrid>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Autumn 1</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2/9/25</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23/10/25</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extLst>
                  <a:ext uri="{0D108BD9-81ED-4DB2-BD59-A6C34878D82A}">
                    <a16:rowId xmlns:a16="http://schemas.microsoft.com/office/drawing/2014/main" val="1090792587"/>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Autumn Half Term</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27/10/25</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31/10//25</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extLst>
                  <a:ext uri="{0D108BD9-81ED-4DB2-BD59-A6C34878D82A}">
                    <a16:rowId xmlns:a16="http://schemas.microsoft.com/office/drawing/2014/main" val="807635788"/>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Autumn 2</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3/11/25</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19/12/25</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extLst>
                  <a:ext uri="{0D108BD9-81ED-4DB2-BD59-A6C34878D82A}">
                    <a16:rowId xmlns:a16="http://schemas.microsoft.com/office/drawing/2014/main" val="2613045201"/>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Christmas Holiday</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22/12/26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2/1/26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extLst>
                  <a:ext uri="{0D108BD9-81ED-4DB2-BD59-A6C34878D82A}">
                    <a16:rowId xmlns:a16="http://schemas.microsoft.com/office/drawing/2014/main" val="526468735"/>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Spring 1</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6/1/26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13/2/26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FFFF"/>
                    </a:solidFill>
                  </a:tcPr>
                </a:tc>
                <a:extLst>
                  <a:ext uri="{0D108BD9-81ED-4DB2-BD59-A6C34878D82A}">
                    <a16:rowId xmlns:a16="http://schemas.microsoft.com/office/drawing/2014/main" val="192025284"/>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Spring Half Term</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16/2/26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20/2/26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extLst>
                  <a:ext uri="{0D108BD9-81ED-4DB2-BD59-A6C34878D82A}">
                    <a16:rowId xmlns:a16="http://schemas.microsoft.com/office/drawing/2014/main" val="3947876569"/>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Spring 2</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23/2/26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27/3/26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extLst>
                  <a:ext uri="{0D108BD9-81ED-4DB2-BD59-A6C34878D82A}">
                    <a16:rowId xmlns:a16="http://schemas.microsoft.com/office/drawing/2014/main" val="3695583518"/>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Easter Holiday</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30/3/26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10/4/26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extLst>
                  <a:ext uri="{0D108BD9-81ED-4DB2-BD59-A6C34878D82A}">
                    <a16:rowId xmlns:a16="http://schemas.microsoft.com/office/drawing/2014/main" val="586671973"/>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Summer 1 </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13/4/26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22/5/26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extLst>
                  <a:ext uri="{0D108BD9-81ED-4DB2-BD59-A6C34878D82A}">
                    <a16:rowId xmlns:a16="http://schemas.microsoft.com/office/drawing/2014/main" val="1007809322"/>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Summer Half term</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25/5/26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29/5/26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solidFill>
                      <a:srgbClr val="FF0000"/>
                    </a:solidFill>
                  </a:tcPr>
                </a:tc>
                <a:extLst>
                  <a:ext uri="{0D108BD9-81ED-4DB2-BD59-A6C34878D82A}">
                    <a16:rowId xmlns:a16="http://schemas.microsoft.com/office/drawing/2014/main" val="3914853218"/>
                  </a:ext>
                </a:extLst>
              </a:tr>
              <a:tr h="272642">
                <a:tc>
                  <a:txBody>
                    <a:bodyPr/>
                    <a:lstStyle/>
                    <a:p>
                      <a:pPr marR="0" indent="0" algn="ctr" rtl="0">
                        <a:lnSpc>
                          <a:spcPct val="119000"/>
                        </a:lnSpc>
                        <a:spcBef>
                          <a:spcPts val="0"/>
                        </a:spcBef>
                        <a:spcAft>
                          <a:spcPts val="600"/>
                        </a:spcAft>
                      </a:pPr>
                      <a:r>
                        <a:rPr lang="en-GB" sz="1100" b="1" kern="1400">
                          <a:ln>
                            <a:noFill/>
                          </a:ln>
                          <a:solidFill>
                            <a:srgbClr val="000000"/>
                          </a:solidFill>
                          <a:effectLst/>
                          <a:latin typeface="Arial"/>
                          <a:cs typeface="Arial"/>
                        </a:rPr>
                        <a:t>Summer 2 </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2/6/25</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tc>
                  <a:txBody>
                    <a:bodyPr/>
                    <a:lstStyle/>
                    <a:p>
                      <a:pPr marR="0" indent="0" algn="ctr" rtl="0">
                        <a:lnSpc>
                          <a:spcPct val="119000"/>
                        </a:lnSpc>
                        <a:spcBef>
                          <a:spcPts val="0"/>
                        </a:spcBef>
                        <a:spcAft>
                          <a:spcPts val="600"/>
                        </a:spcAft>
                      </a:pPr>
                      <a:r>
                        <a:rPr lang="en-GB" sz="1400" b="1" kern="1400">
                          <a:ln>
                            <a:noFill/>
                          </a:ln>
                          <a:solidFill>
                            <a:srgbClr val="000000"/>
                          </a:solidFill>
                          <a:effectLst/>
                          <a:latin typeface="Arial"/>
                          <a:cs typeface="Arial"/>
                        </a:rPr>
                        <a:t>17/7/26</a:t>
                      </a:r>
                    </a:p>
                  </a:txBody>
                  <a:tcPr marL="36576" marR="36576" marT="36576" marB="36576">
                    <a:lnL w="38100" cap="flat" cmpd="sng" algn="ctr">
                      <a:solidFill>
                        <a:srgbClr val="676A55"/>
                      </a:solidFill>
                      <a:prstDash val="solid"/>
                      <a:round/>
                      <a:headEnd type="none" w="med" len="med"/>
                      <a:tailEnd type="none" w="med" len="med"/>
                    </a:lnL>
                    <a:lnR w="38100" cap="flat" cmpd="sng" algn="ctr">
                      <a:solidFill>
                        <a:srgbClr val="676A55"/>
                      </a:solidFill>
                      <a:prstDash val="solid"/>
                      <a:round/>
                      <a:headEnd type="none" w="med" len="med"/>
                      <a:tailEnd type="none" w="med" len="med"/>
                    </a:lnR>
                    <a:lnT w="38100" cap="flat" cmpd="sng" algn="ctr">
                      <a:solidFill>
                        <a:srgbClr val="676A55"/>
                      </a:solidFill>
                      <a:prstDash val="solid"/>
                      <a:round/>
                      <a:headEnd type="none" w="med" len="med"/>
                      <a:tailEnd type="none" w="med" len="med"/>
                    </a:lnT>
                    <a:lnB w="38100" cap="flat" cmpd="sng" algn="ctr">
                      <a:solidFill>
                        <a:srgbClr val="676A55"/>
                      </a:solidFill>
                      <a:prstDash val="solid"/>
                      <a:round/>
                      <a:headEnd type="none" w="med" len="med"/>
                      <a:tailEnd type="none" w="med" len="med"/>
                    </a:lnB>
                  </a:tcPr>
                </a:tc>
                <a:extLst>
                  <a:ext uri="{0D108BD9-81ED-4DB2-BD59-A6C34878D82A}">
                    <a16:rowId xmlns:a16="http://schemas.microsoft.com/office/drawing/2014/main" val="1906548948"/>
                  </a:ext>
                </a:extLst>
              </a:tr>
            </a:tbl>
          </a:graphicData>
        </a:graphic>
      </p:graphicFrame>
      <p:pic>
        <p:nvPicPr>
          <p:cNvPr id="7169" name="Picture 1">
            <a:extLst>
              <a:ext uri="{FF2B5EF4-FFF2-40B4-BE49-F238E27FC236}">
                <a16:creationId xmlns:a16="http://schemas.microsoft.com/office/drawing/2014/main" id="{D69CFC93-50AE-4C27-BABE-67F4F191D38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4182" y="1912888"/>
            <a:ext cx="895300" cy="704921"/>
          </a:xfrm>
          <a:prstGeom prst="rect">
            <a:avLst/>
          </a:prstGeom>
          <a:noFill/>
          <a:ln>
            <a:noFill/>
          </a:ln>
          <a:effectLst/>
          <a:extLst>
            <a:ext uri="{909E8E84-426E-40DD-AFC4-6F175D3DCCD1}">
              <a14:hiddenFill xmlns:a14="http://schemas.microsoft.com/office/drawing/2010/main">
                <a:solidFill>
                  <a:srgbClr val="676A5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extBox 1">
            <a:extLst>
              <a:ext uri="{FF2B5EF4-FFF2-40B4-BE49-F238E27FC236}">
                <a16:creationId xmlns:a16="http://schemas.microsoft.com/office/drawing/2014/main" id="{268ABDEC-D0EA-42DB-BDAE-EE18352FEAC0}"/>
              </a:ext>
            </a:extLst>
          </p:cNvPr>
          <p:cNvSpPr txBox="1"/>
          <p:nvPr/>
        </p:nvSpPr>
        <p:spPr>
          <a:xfrm>
            <a:off x="5039487" y="3295697"/>
            <a:ext cx="1994774" cy="3847207"/>
          </a:xfrm>
          <a:prstGeom prst="rect">
            <a:avLst/>
          </a:prstGeom>
          <a:noFill/>
        </p:spPr>
        <p:txBody>
          <a:bodyPr wrap="square" rtlCol="0">
            <a:spAutoFit/>
          </a:bodyPr>
          <a:lstStyle/>
          <a:p>
            <a:r>
              <a:rPr lang="en-GB" sz="1800" b="1" u="sng">
                <a:solidFill>
                  <a:schemeClr val="tx1"/>
                </a:solidFill>
                <a:latin typeface="Arial"/>
                <a:cs typeface="Arial"/>
              </a:rPr>
              <a:t>Inset Days</a:t>
            </a:r>
          </a:p>
          <a:p>
            <a:r>
              <a:rPr lang="en-GB" sz="2000" b="1">
                <a:solidFill>
                  <a:schemeClr val="bg1">
                    <a:lumMod val="76000"/>
                  </a:schemeClr>
                </a:solidFill>
                <a:highlight>
                  <a:srgbClr val="FFFF00"/>
                </a:highlight>
                <a:latin typeface="Arial"/>
                <a:cs typeface="Arial"/>
              </a:rPr>
              <a:t>1/9/25 </a:t>
            </a:r>
            <a:r>
              <a:rPr lang="en-GB" sz="2000" b="1">
                <a:solidFill>
                  <a:schemeClr val="tx1"/>
                </a:solidFill>
                <a:highlight>
                  <a:srgbClr val="FFFF00"/>
                </a:highlight>
                <a:latin typeface="Arial"/>
                <a:cs typeface="Arial"/>
              </a:rPr>
              <a:t>    </a:t>
            </a:r>
            <a:r>
              <a:rPr lang="en-GB" sz="2000" b="1">
                <a:solidFill>
                  <a:schemeClr val="bg1">
                    <a:lumMod val="85000"/>
                  </a:schemeClr>
                </a:solidFill>
                <a:highlight>
                  <a:srgbClr val="FFFF00"/>
                </a:highlight>
                <a:latin typeface="Arial"/>
                <a:cs typeface="Arial"/>
              </a:rPr>
              <a:t>24/10/25  </a:t>
            </a:r>
            <a:r>
              <a:rPr lang="en-GB" sz="2000" b="1">
                <a:solidFill>
                  <a:schemeClr val="tx1"/>
                </a:solidFill>
                <a:highlight>
                  <a:srgbClr val="FFFF00"/>
                </a:highlight>
                <a:latin typeface="Arial"/>
                <a:cs typeface="Arial"/>
              </a:rPr>
              <a:t>    </a:t>
            </a:r>
            <a:r>
              <a:rPr lang="en-GB" sz="2000" b="1">
                <a:solidFill>
                  <a:schemeClr val="bg1">
                    <a:lumMod val="85000"/>
                  </a:schemeClr>
                </a:solidFill>
                <a:highlight>
                  <a:srgbClr val="FFFF00"/>
                </a:highlight>
                <a:latin typeface="Arial"/>
                <a:cs typeface="Arial"/>
              </a:rPr>
              <a:t>5/1/26</a:t>
            </a:r>
            <a:r>
              <a:rPr lang="en-GB" sz="2000" b="1">
                <a:solidFill>
                  <a:schemeClr val="tx1"/>
                </a:solidFill>
                <a:highlight>
                  <a:srgbClr val="FFFF00"/>
                </a:highlight>
                <a:latin typeface="Arial"/>
                <a:cs typeface="Arial"/>
              </a:rPr>
              <a:t>      1/6/26  </a:t>
            </a:r>
          </a:p>
          <a:p>
            <a:r>
              <a:rPr lang="en-GB" sz="2000" b="1">
                <a:solidFill>
                  <a:schemeClr val="tx1"/>
                </a:solidFill>
                <a:highlight>
                  <a:srgbClr val="FFFF00"/>
                </a:highlight>
                <a:latin typeface="Arial"/>
                <a:cs typeface="Arial"/>
              </a:rPr>
              <a:t>20/7/26</a:t>
            </a:r>
            <a:endParaRPr lang="en-GB" sz="2000" b="1">
              <a:highlight>
                <a:srgbClr val="FFFF00"/>
              </a:highlight>
              <a:latin typeface="Arial"/>
              <a:cs typeface="Arial"/>
            </a:endParaRPr>
          </a:p>
          <a:p>
            <a:r>
              <a:rPr lang="en-GB" sz="1800" b="1">
                <a:solidFill>
                  <a:schemeClr val="tx1"/>
                </a:solidFill>
                <a:latin typeface="Righteous"/>
              </a:rPr>
              <a:t>Please may we remind you that we do not authorise any holiday during term time. </a:t>
            </a:r>
          </a:p>
          <a:p>
            <a:endParaRPr lang="en-GB"/>
          </a:p>
        </p:txBody>
      </p:sp>
      <p:sp>
        <p:nvSpPr>
          <p:cNvPr id="15" name="Rectangle: Rounded Corners 14">
            <a:extLst>
              <a:ext uri="{FF2B5EF4-FFF2-40B4-BE49-F238E27FC236}">
                <a16:creationId xmlns:a16="http://schemas.microsoft.com/office/drawing/2014/main" id="{725970F7-6351-49AE-A7EB-CA539E4D5BEE}"/>
              </a:ext>
            </a:extLst>
          </p:cNvPr>
          <p:cNvSpPr/>
          <p:nvPr/>
        </p:nvSpPr>
        <p:spPr>
          <a:xfrm>
            <a:off x="335235" y="7495474"/>
            <a:ext cx="6889204" cy="2284629"/>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US" sz="1800" b="1">
                <a:solidFill>
                  <a:srgbClr val="2F5597"/>
                </a:solidFill>
                <a:latin typeface="Righteous"/>
                <a:ea typeface="Calibri"/>
                <a:cs typeface="Calibri"/>
              </a:rPr>
              <a:t>Outdoor Learning </a:t>
            </a:r>
          </a:p>
        </p:txBody>
      </p:sp>
      <p:pic>
        <p:nvPicPr>
          <p:cNvPr id="16" name="Picture 15">
            <a:extLst>
              <a:ext uri="{FF2B5EF4-FFF2-40B4-BE49-F238E27FC236}">
                <a16:creationId xmlns:a16="http://schemas.microsoft.com/office/drawing/2014/main" id="{BA465EFD-27A5-4C2B-B348-CE4AA1E5B776}"/>
              </a:ext>
            </a:extLst>
          </p:cNvPr>
          <p:cNvPicPr>
            <a:picLocks noChangeAspect="1"/>
          </p:cNvPicPr>
          <p:nvPr/>
        </p:nvPicPr>
        <p:blipFill>
          <a:blip r:embed="rId5"/>
          <a:stretch>
            <a:fillRect/>
          </a:stretch>
        </p:blipFill>
        <p:spPr>
          <a:xfrm>
            <a:off x="5570165" y="7786295"/>
            <a:ext cx="1377545" cy="1292663"/>
          </a:xfrm>
          <a:prstGeom prst="rect">
            <a:avLst/>
          </a:prstGeom>
        </p:spPr>
      </p:pic>
      <p:sp>
        <p:nvSpPr>
          <p:cNvPr id="17" name="TextBox 16">
            <a:extLst>
              <a:ext uri="{FF2B5EF4-FFF2-40B4-BE49-F238E27FC236}">
                <a16:creationId xmlns:a16="http://schemas.microsoft.com/office/drawing/2014/main" id="{E6AEC139-F7C2-4BEE-A80E-BC5D8F067892}"/>
              </a:ext>
            </a:extLst>
          </p:cNvPr>
          <p:cNvSpPr txBox="1"/>
          <p:nvPr/>
        </p:nvSpPr>
        <p:spPr>
          <a:xfrm>
            <a:off x="634182" y="8212454"/>
            <a:ext cx="5028610" cy="1292662"/>
          </a:xfrm>
          <a:prstGeom prst="rect">
            <a:avLst/>
          </a:prstGeom>
          <a:noFill/>
        </p:spPr>
        <p:txBody>
          <a:bodyPr wrap="square" rtlCol="0">
            <a:spAutoFit/>
          </a:bodyPr>
          <a:lstStyle/>
          <a:p>
            <a:r>
              <a:rPr lang="en-GB" sz="1200">
                <a:solidFill>
                  <a:schemeClr val="tx1"/>
                </a:solidFill>
                <a:latin typeface="Arial" panose="020B0604020202020204" pitchFamily="34" charset="0"/>
                <a:cs typeface="Arial" panose="020B0604020202020204" pitchFamily="34" charset="0"/>
              </a:rPr>
              <a:t>Please can we ask fo</a:t>
            </a:r>
            <a:r>
              <a:rPr lang="en-GB" sz="1200">
                <a:latin typeface="Arial" panose="020B0604020202020204" pitchFamily="34" charset="0"/>
                <a:cs typeface="Arial" panose="020B0604020202020204" pitchFamily="34" charset="0"/>
              </a:rPr>
              <a:t>r donations of old </a:t>
            </a:r>
            <a:r>
              <a:rPr lang="en-GB" sz="1200">
                <a:solidFill>
                  <a:schemeClr val="tx1"/>
                </a:solidFill>
                <a:latin typeface="Arial" panose="020B0604020202020204" pitchFamily="34" charset="0"/>
                <a:cs typeface="Arial" panose="020B0604020202020204" pitchFamily="34" charset="0"/>
              </a:rPr>
              <a:t>wellington boots or old pairs of trainers for outdoor learning. These will be kept on site for children to use if needed. We are committed to supporting learning in all weathers, particularly during the wetter months, and having appropriate footwear helps keep children comfortable and safe when outdoors.</a:t>
            </a:r>
          </a:p>
          <a:p>
            <a:endParaRPr lang="en-GB"/>
          </a:p>
        </p:txBody>
      </p:sp>
    </p:spTree>
    <p:extLst>
      <p:ext uri="{BB962C8B-B14F-4D97-AF65-F5344CB8AC3E}">
        <p14:creationId xmlns:p14="http://schemas.microsoft.com/office/powerpoint/2010/main" val="2075847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E188F8C-F842-4B9C-9564-D6F082904C62}"/>
              </a:ext>
            </a:extLst>
          </p:cNvPr>
          <p:cNvSpPr/>
          <p:nvPr/>
        </p:nvSpPr>
        <p:spPr>
          <a:xfrm>
            <a:off x="223896" y="1814828"/>
            <a:ext cx="6992608" cy="1699697"/>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US" sz="2400" b="1">
                <a:solidFill>
                  <a:srgbClr val="2F5597"/>
                </a:solidFill>
                <a:latin typeface="Righteous"/>
                <a:ea typeface="Calibri"/>
                <a:cs typeface="Calibri"/>
              </a:rPr>
              <a:t>Celebration Corner</a:t>
            </a:r>
          </a:p>
        </p:txBody>
      </p:sp>
      <p:sp>
        <p:nvSpPr>
          <p:cNvPr id="4" name="TextBox 18">
            <a:extLst>
              <a:ext uri="{FF2B5EF4-FFF2-40B4-BE49-F238E27FC236}">
                <a16:creationId xmlns:a16="http://schemas.microsoft.com/office/drawing/2014/main" id="{04C59838-5E37-45B7-935A-3A02BC4C890E}"/>
              </a:ext>
            </a:extLst>
          </p:cNvPr>
          <p:cNvSpPr txBox="1"/>
          <p:nvPr/>
        </p:nvSpPr>
        <p:spPr>
          <a:xfrm>
            <a:off x="284133" y="2421439"/>
            <a:ext cx="6932371" cy="138499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1100" dirty="0">
                <a:solidFill>
                  <a:srgbClr val="000000"/>
                </a:solidFill>
                <a:latin typeface="Arial"/>
                <a:ea typeface="Calibri"/>
                <a:cs typeface="Calibri"/>
              </a:rPr>
              <a:t>We love to celebrate the amazing things our students accomplish both in and out of school! Please send us photographs and a brief description of their achievement, so we can feature it in here in our </a:t>
            </a:r>
            <a:r>
              <a:rPr lang="en-GB" sz="1100" b="1" dirty="0">
                <a:solidFill>
                  <a:srgbClr val="000000"/>
                </a:solidFill>
                <a:latin typeface="Arial"/>
                <a:ea typeface="Calibri"/>
                <a:cs typeface="Calibri"/>
              </a:rPr>
              <a:t>Celebration Corner</a:t>
            </a:r>
            <a:r>
              <a:rPr lang="en-GB" sz="1100" dirty="0">
                <a:solidFill>
                  <a:srgbClr val="000000"/>
                </a:solidFill>
                <a:latin typeface="Arial"/>
                <a:ea typeface="Calibri"/>
                <a:cs typeface="Calibri"/>
              </a:rPr>
              <a:t>. It’s a great way to celebrate their hard work and dedication, and to share their success with our school community!</a:t>
            </a:r>
          </a:p>
          <a:p>
            <a:pPr algn="ctr"/>
            <a:r>
              <a:rPr lang="en-GB" sz="1100" dirty="0">
                <a:solidFill>
                  <a:srgbClr val="000000"/>
                </a:solidFill>
                <a:latin typeface="Arial"/>
                <a:ea typeface="Calibri"/>
                <a:cs typeface="Calibri"/>
              </a:rPr>
              <a:t>You can email your photos and information to </a:t>
            </a:r>
            <a:r>
              <a:rPr lang="en-GB" sz="1100" dirty="0">
                <a:solidFill>
                  <a:srgbClr val="000000"/>
                </a:solidFill>
                <a:latin typeface="Arial"/>
                <a:ea typeface="Calibri"/>
                <a:cs typeface="Calibri"/>
                <a:hlinkClick r:id="rId2"/>
              </a:rPr>
              <a:t>adminwoa@inspiresmat.co.uk</a:t>
            </a:r>
            <a:r>
              <a:rPr lang="en-GB" sz="1100" dirty="0">
                <a:solidFill>
                  <a:srgbClr val="000000"/>
                </a:solidFill>
                <a:latin typeface="Arial"/>
                <a:ea typeface="Calibri"/>
                <a:cs typeface="Calibri"/>
              </a:rPr>
              <a:t> </a:t>
            </a:r>
          </a:p>
          <a:p>
            <a:pPr algn="ctr">
              <a:spcAft>
                <a:spcPts val="600"/>
              </a:spcAft>
            </a:pPr>
            <a:endParaRPr lang="en-GB" sz="1200" dirty="0">
              <a:solidFill>
                <a:srgbClr val="000000"/>
              </a:solidFill>
              <a:latin typeface="Arial"/>
              <a:ea typeface="Calibri"/>
              <a:cs typeface="Arial"/>
            </a:endParaRPr>
          </a:p>
          <a:p>
            <a:pPr algn="ctr"/>
            <a:endParaRPr lang="en-GB" sz="1200" dirty="0">
              <a:solidFill>
                <a:srgbClr val="000000"/>
              </a:solidFill>
              <a:latin typeface="Calibri"/>
              <a:ea typeface="Calibri"/>
              <a:cs typeface="Calibri"/>
            </a:endParaRPr>
          </a:p>
        </p:txBody>
      </p:sp>
      <p:sp>
        <p:nvSpPr>
          <p:cNvPr id="9" name="Text Box 2">
            <a:extLst>
              <a:ext uri="{FF2B5EF4-FFF2-40B4-BE49-F238E27FC236}">
                <a16:creationId xmlns:a16="http://schemas.microsoft.com/office/drawing/2014/main" id="{41FB12BF-0124-400B-A2FA-34B137C17BE8}"/>
              </a:ext>
            </a:extLst>
          </p:cNvPr>
          <p:cNvSpPr txBox="1">
            <a:spLocks noChangeArrowheads="1"/>
          </p:cNvSpPr>
          <p:nvPr/>
        </p:nvSpPr>
        <p:spPr bwMode="auto">
          <a:xfrm>
            <a:off x="283531" y="242597"/>
            <a:ext cx="5013344" cy="1427203"/>
          </a:xfrm>
          <a:prstGeom prst="rect">
            <a:avLst/>
          </a:prstGeom>
          <a:solidFill>
            <a:schemeClr val="accent1">
              <a:lumMod val="75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5000">
                <a:solidFill>
                  <a:srgbClr val="FFFFFF"/>
                </a:solidFill>
                <a:latin typeface="Righteous" panose="02010506000000020000" pitchFamily="2" charset="0"/>
                <a:ea typeface="Calibri" panose="020F0502020204030204" pitchFamily="34" charset="0"/>
                <a:cs typeface="Times New Roman" panose="02020603050405020304" pitchFamily="18" charset="0"/>
              </a:rPr>
              <a:t>In Other </a:t>
            </a:r>
            <a:r>
              <a:rPr lang="en-GB" sz="5000">
                <a:solidFill>
                  <a:srgbClr val="FFCC00"/>
                </a:solidFill>
                <a:latin typeface="Righteous" panose="02010506000000020000" pitchFamily="2" charset="0"/>
                <a:ea typeface="Calibri" panose="020F0502020204030204" pitchFamily="34" charset="0"/>
                <a:cs typeface="Times New Roman" panose="02020603050405020304" pitchFamily="18" charset="0"/>
              </a:rPr>
              <a:t>News…</a:t>
            </a:r>
            <a:endParaRPr lang="en-GB" sz="5000">
              <a:solidFill>
                <a:srgbClr val="FFCC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D57A01FD-EC48-4731-9530-FA1D4FE72D7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251883" y="-298500"/>
            <a:ext cx="2357732" cy="2443171"/>
          </a:xfrm>
          <a:prstGeom prst="rect">
            <a:avLst/>
          </a:prstGeom>
        </p:spPr>
      </p:pic>
      <p:sp>
        <p:nvSpPr>
          <p:cNvPr id="12" name="Rectangle: Rounded Corners 11">
            <a:extLst>
              <a:ext uri="{FF2B5EF4-FFF2-40B4-BE49-F238E27FC236}">
                <a16:creationId xmlns:a16="http://schemas.microsoft.com/office/drawing/2014/main" id="{943095F0-D8CE-4EC6-94D5-5A7221A7001D}"/>
              </a:ext>
            </a:extLst>
          </p:cNvPr>
          <p:cNvSpPr/>
          <p:nvPr/>
        </p:nvSpPr>
        <p:spPr>
          <a:xfrm>
            <a:off x="286337" y="3665315"/>
            <a:ext cx="6927962" cy="6770954"/>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r>
              <a:rPr lang="en-GB" sz="2400">
                <a:solidFill>
                  <a:srgbClr val="FEFEFE"/>
                </a:solidFill>
                <a:latin typeface="Arial"/>
                <a:cs typeface="Arial"/>
              </a:rPr>
              <a:t>ATTENDANCE AWARDS</a:t>
            </a:r>
            <a:endParaRPr lang="en-US"/>
          </a:p>
          <a:p>
            <a:endParaRPr lang="en-GB"/>
          </a:p>
          <a:p>
            <a:pPr algn="ctr"/>
            <a:endParaRPr lang="en-GB" sz="1200" dirty="0">
              <a:solidFill>
                <a:schemeClr val="tx1"/>
              </a:solidFill>
              <a:latin typeface="Arial"/>
              <a:cs typeface="Arial"/>
            </a:endParaRPr>
          </a:p>
        </p:txBody>
      </p:sp>
      <p:graphicFrame>
        <p:nvGraphicFramePr>
          <p:cNvPr id="5" name="Table 4">
            <a:extLst>
              <a:ext uri="{FF2B5EF4-FFF2-40B4-BE49-F238E27FC236}">
                <a16:creationId xmlns:a16="http://schemas.microsoft.com/office/drawing/2014/main" id="{5971F94A-88A1-5897-7509-CB15ADA49BAA}"/>
              </a:ext>
            </a:extLst>
          </p:cNvPr>
          <p:cNvGraphicFramePr>
            <a:graphicFrameLocks noGrp="1"/>
          </p:cNvGraphicFramePr>
          <p:nvPr>
            <p:extLst>
              <p:ext uri="{D42A27DB-BD31-4B8C-83A1-F6EECF244321}">
                <p14:modId xmlns:p14="http://schemas.microsoft.com/office/powerpoint/2010/main" val="1769640926"/>
              </p:ext>
            </p:extLst>
          </p:nvPr>
        </p:nvGraphicFramePr>
        <p:xfrm>
          <a:off x="903144" y="3928747"/>
          <a:ext cx="3553111" cy="365760"/>
        </p:xfrm>
        <a:graphic>
          <a:graphicData uri="http://schemas.openxmlformats.org/drawingml/2006/table">
            <a:tbl>
              <a:tblPr bandRow="1">
                <a:tableStyleId>{5C22544A-7EE6-4342-B048-85BDC9FD1C3A}</a:tableStyleId>
              </a:tblPr>
              <a:tblGrid>
                <a:gridCol w="3553111">
                  <a:extLst>
                    <a:ext uri="{9D8B030D-6E8A-4147-A177-3AD203B41FA5}">
                      <a16:colId xmlns:a16="http://schemas.microsoft.com/office/drawing/2014/main" val="3349545867"/>
                    </a:ext>
                  </a:extLst>
                </a:gridCol>
              </a:tblGrid>
              <a:tr h="0">
                <a:tc>
                  <a:txBody>
                    <a:bodyPr/>
                    <a:lstStyle/>
                    <a:p>
                      <a:pPr>
                        <a:buNone/>
                      </a:pPr>
                      <a:r>
                        <a:rPr lang="en-GB" sz="2400">
                          <a:ln w="6604" cap="flat" cmpd="sng" algn="ctr">
                            <a:solidFill>
                              <a:srgbClr val="0070C0"/>
                            </a:solidFill>
                            <a:prstDash val="solid"/>
                            <a:round/>
                          </a:ln>
                          <a:solidFill>
                            <a:srgbClr val="FEFEFE"/>
                          </a:solidFill>
                          <a:effectLst>
                            <a:outerShdw dist="38100" dir="2700000" algn="tl">
                              <a:srgbClr val="ED7D31"/>
                            </a:outerShdw>
                          </a:effectLst>
                          <a:latin typeface="Arial" panose="020B0604020202020204" pitchFamily="34" charset="0"/>
                        </a:rPr>
                        <a:t>ATTENDANCE AWARDS</a:t>
                      </a:r>
                      <a:endParaRPr lang="en-GB">
                        <a:effectLst/>
                      </a:endParaRPr>
                    </a:p>
                  </a:txBody>
                  <a:tcPr marL="0" marR="0" marT="0" marB="0" anchor="ctr">
                    <a:lnL>
                      <a:noFill/>
                    </a:lnL>
                    <a:lnR>
                      <a:noFill/>
                    </a:lnR>
                    <a:lnT>
                      <a:noFill/>
                    </a:lnT>
                    <a:lnB>
                      <a:noFill/>
                    </a:lnB>
                    <a:noFill/>
                  </a:tcPr>
                </a:tc>
                <a:extLst>
                  <a:ext uri="{0D108BD9-81ED-4DB2-BD59-A6C34878D82A}">
                    <a16:rowId xmlns:a16="http://schemas.microsoft.com/office/drawing/2014/main" val="1176350867"/>
                  </a:ext>
                </a:extLst>
              </a:tr>
            </a:tbl>
          </a:graphicData>
        </a:graphic>
      </p:graphicFrame>
      <p:pic>
        <p:nvPicPr>
          <p:cNvPr id="8" name="Picture 7" descr="A group of medals with text&#10;&#10;AI-generated content may be incorrect.">
            <a:extLst>
              <a:ext uri="{FF2B5EF4-FFF2-40B4-BE49-F238E27FC236}">
                <a16:creationId xmlns:a16="http://schemas.microsoft.com/office/drawing/2014/main" id="{2136EA4A-27F2-D5FB-7E7B-AF9366AA0552}"/>
              </a:ext>
            </a:extLst>
          </p:cNvPr>
          <p:cNvPicPr>
            <a:picLocks noChangeAspect="1"/>
          </p:cNvPicPr>
          <p:nvPr/>
        </p:nvPicPr>
        <p:blipFill>
          <a:blip r:embed="rId4"/>
          <a:stretch>
            <a:fillRect/>
          </a:stretch>
        </p:blipFill>
        <p:spPr>
          <a:xfrm>
            <a:off x="4918648" y="3808847"/>
            <a:ext cx="1389195" cy="720883"/>
          </a:xfrm>
          <a:prstGeom prst="rect">
            <a:avLst/>
          </a:prstGeom>
        </p:spPr>
      </p:pic>
      <p:sp>
        <p:nvSpPr>
          <p:cNvPr id="11" name="TextBox 10">
            <a:extLst>
              <a:ext uri="{FF2B5EF4-FFF2-40B4-BE49-F238E27FC236}">
                <a16:creationId xmlns:a16="http://schemas.microsoft.com/office/drawing/2014/main" id="{43A56002-7887-C17E-A6E6-947739458BA9}"/>
              </a:ext>
            </a:extLst>
          </p:cNvPr>
          <p:cNvSpPr txBox="1"/>
          <p:nvPr/>
        </p:nvSpPr>
        <p:spPr>
          <a:xfrm>
            <a:off x="433333" y="4531858"/>
            <a:ext cx="6909614" cy="57861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solidFill>
                  <a:srgbClr val="0070C0"/>
                </a:solidFill>
                <a:latin typeface="Arial"/>
                <a:cs typeface="Arial"/>
              </a:rPr>
              <a:t>The following children have been awarded certificates today in recognition of their 100% </a:t>
            </a:r>
            <a:endParaRPr lang="en-US">
              <a:solidFill>
                <a:srgbClr val="000000"/>
              </a:solidFill>
              <a:latin typeface="Calibri" panose="020F0502020204030204"/>
              <a:ea typeface="Calibri" panose="020F0502020204030204"/>
              <a:cs typeface="Calibri" panose="020F0502020204030204"/>
            </a:endParaRPr>
          </a:p>
          <a:p>
            <a:r>
              <a:rPr lang="en-GB" sz="1200">
                <a:solidFill>
                  <a:srgbClr val="0070C0"/>
                </a:solidFill>
                <a:latin typeface="Arial"/>
                <a:cs typeface="Arial"/>
              </a:rPr>
              <a:t>attendance and improved at school.</a:t>
            </a:r>
            <a:endParaRPr lang="en-US">
              <a:ea typeface="Calibri"/>
              <a:cs typeface="Calibri"/>
            </a:endParaRPr>
          </a:p>
          <a:p>
            <a:endParaRPr lang="en-GB" sz="1200" dirty="0">
              <a:solidFill>
                <a:srgbClr val="0070C0"/>
              </a:solidFill>
              <a:latin typeface="Arial"/>
              <a:ea typeface="+mn-lt"/>
              <a:cs typeface="Arial"/>
            </a:endParaRPr>
          </a:p>
          <a:p>
            <a:r>
              <a:rPr lang="en-GB" sz="1400" b="1" u="sng">
                <a:solidFill>
                  <a:srgbClr val="0070C0"/>
                </a:solidFill>
                <a:latin typeface="Arial"/>
                <a:ea typeface="+mn-lt"/>
                <a:cs typeface="Arial"/>
              </a:rPr>
              <a:t>Two Terms of 100 Attendance - Silver Award:</a:t>
            </a:r>
            <a:endParaRPr lang="en-GB" sz="1400">
              <a:solidFill>
                <a:srgbClr val="0070C0"/>
              </a:solidFill>
              <a:latin typeface="Arial"/>
              <a:cs typeface="Arial"/>
            </a:endParaRPr>
          </a:p>
          <a:p>
            <a:r>
              <a:rPr lang="en-GB" sz="1200" dirty="0">
                <a:solidFill>
                  <a:srgbClr val="0070C0"/>
                </a:solidFill>
                <a:latin typeface="Arial"/>
                <a:cs typeface="Arial"/>
              </a:rPr>
              <a:t>Elaine J, Freya H, David C, Ava G, Owen T, Bobby S, Albie M, Leo E, Bethany T, Nina-Rose M, Maisie M, Sienna B, Anaia M, Kaiden S, Benjamin T, Davida A,   Violet J, Olivia M, Millie D, Zack J, Jake M, Hayden T, Leo S, Harry B, Ben M,   Jacob S, Jason D, Adrijana D, Aya M, Harper P, </a:t>
            </a:r>
            <a:endParaRPr lang="en-GB" sz="1200" dirty="0">
              <a:solidFill>
                <a:srgbClr val="0070C0"/>
              </a:solidFill>
              <a:latin typeface="Arial"/>
              <a:ea typeface="Calibri"/>
              <a:cs typeface="Arial"/>
            </a:endParaRPr>
          </a:p>
          <a:p>
            <a:r>
              <a:rPr lang="en-GB" sz="1200">
                <a:solidFill>
                  <a:srgbClr val="0070C0"/>
                </a:solidFill>
                <a:latin typeface="Arial"/>
                <a:cs typeface="Arial"/>
              </a:rPr>
              <a:t>Brooke </a:t>
            </a:r>
            <a:r>
              <a:rPr lang="en-GB" sz="1200" dirty="0">
                <a:solidFill>
                  <a:srgbClr val="0070C0"/>
                </a:solidFill>
                <a:latin typeface="Arial"/>
                <a:cs typeface="Arial"/>
              </a:rPr>
              <a:t>B, Gracie D, Theo C,  Hunter D, Jasmine G, Lillian M, Mya B, Alissia C, Albert M, </a:t>
            </a:r>
            <a:r>
              <a:rPr lang="en-GB" sz="1200">
                <a:solidFill>
                  <a:srgbClr val="0070C0"/>
                </a:solidFill>
                <a:latin typeface="Arial"/>
                <a:cs typeface="Arial"/>
              </a:rPr>
              <a:t>Violet W,   Froukje </a:t>
            </a:r>
            <a:r>
              <a:rPr lang="en-GB" sz="1200" dirty="0">
                <a:solidFill>
                  <a:srgbClr val="0070C0"/>
                </a:solidFill>
                <a:latin typeface="Arial"/>
                <a:cs typeface="Arial"/>
              </a:rPr>
              <a:t>M.</a:t>
            </a:r>
            <a:endParaRPr lang="en-GB" sz="1200">
              <a:solidFill>
                <a:srgbClr val="0070C0"/>
              </a:solidFill>
              <a:latin typeface="Arial"/>
              <a:ea typeface="Calibri"/>
              <a:cs typeface="Arial"/>
            </a:endParaRPr>
          </a:p>
          <a:p>
            <a:endParaRPr lang="en-GB" sz="1100" dirty="0">
              <a:solidFill>
                <a:srgbClr val="0070C0"/>
              </a:solidFill>
              <a:latin typeface="Arial"/>
              <a:cs typeface="Arial"/>
            </a:endParaRPr>
          </a:p>
          <a:p>
            <a:r>
              <a:rPr lang="en-GB" sz="1400" b="1" u="sng">
                <a:solidFill>
                  <a:srgbClr val="0070C0"/>
                </a:solidFill>
                <a:latin typeface="Arial"/>
                <a:cs typeface="Arial"/>
              </a:rPr>
              <a:t>One Term of 100% Attendance - Bronze Award:</a:t>
            </a:r>
            <a:endParaRPr lang="en-GB"/>
          </a:p>
          <a:p>
            <a:r>
              <a:rPr lang="en-GB" sz="1200" dirty="0">
                <a:solidFill>
                  <a:srgbClr val="0070C0"/>
                </a:solidFill>
                <a:latin typeface="Arial"/>
                <a:cs typeface="Arial"/>
              </a:rPr>
              <a:t>Elsie B, Skye K, Oscar M, George T, Faizah A, Violet M, Oscar W, Liam B, Joseph M, Mason B, James C, Elijah L, Jacob M, Florence S, Oliver S, Reggie V, William D, Alieya J, Ronnie </a:t>
            </a:r>
            <a:r>
              <a:rPr lang="en-GB" sz="1200">
                <a:solidFill>
                  <a:srgbClr val="0070C0"/>
                </a:solidFill>
                <a:latin typeface="Arial"/>
                <a:cs typeface="Arial"/>
              </a:rPr>
              <a:t>S,         </a:t>
            </a:r>
            <a:endParaRPr lang="en-GB" sz="1200" dirty="0">
              <a:solidFill>
                <a:srgbClr val="0070C0"/>
              </a:solidFill>
              <a:latin typeface="Arial"/>
              <a:ea typeface="Calibri"/>
              <a:cs typeface="Arial"/>
            </a:endParaRPr>
          </a:p>
          <a:p>
            <a:r>
              <a:rPr lang="en-GB" sz="1200">
                <a:solidFill>
                  <a:srgbClr val="0070C0"/>
                </a:solidFill>
                <a:latin typeface="Arial"/>
                <a:cs typeface="Arial"/>
              </a:rPr>
              <a:t>Kuzey </a:t>
            </a:r>
            <a:r>
              <a:rPr lang="en-GB" sz="1200" dirty="0">
                <a:solidFill>
                  <a:srgbClr val="0070C0"/>
                </a:solidFill>
                <a:latin typeface="Arial"/>
                <a:cs typeface="Arial"/>
              </a:rPr>
              <a:t>S, Tilly C, Jasmine C, Mario J, Peyton P,    Elliot S, Rose I, Daniel D, Arabella R, Jamie P, Teddy W, Noah L, Harper-Rose S, Ruby M, Kayden T, Harrison G, Robin H, Alfie S, Dylan B, </a:t>
            </a:r>
            <a:endParaRPr lang="en-GB" sz="1200">
              <a:solidFill>
                <a:srgbClr val="0070C0"/>
              </a:solidFill>
              <a:latin typeface="Arial"/>
              <a:ea typeface="Calibri"/>
              <a:cs typeface="Arial"/>
            </a:endParaRPr>
          </a:p>
          <a:p>
            <a:r>
              <a:rPr lang="en-GB" sz="1200">
                <a:solidFill>
                  <a:srgbClr val="0070C0"/>
                </a:solidFill>
                <a:latin typeface="Arial"/>
                <a:cs typeface="Arial"/>
              </a:rPr>
              <a:t>Oliver </a:t>
            </a:r>
            <a:r>
              <a:rPr lang="en-GB" sz="1200" dirty="0">
                <a:solidFill>
                  <a:srgbClr val="0070C0"/>
                </a:solidFill>
                <a:latin typeface="Arial"/>
                <a:cs typeface="Arial"/>
              </a:rPr>
              <a:t>B, Riley M.</a:t>
            </a:r>
            <a:endParaRPr lang="en-GB" sz="1200">
              <a:solidFill>
                <a:srgbClr val="0070C0"/>
              </a:solidFill>
              <a:latin typeface="Arial"/>
              <a:ea typeface="Calibri"/>
              <a:cs typeface="Arial"/>
            </a:endParaRPr>
          </a:p>
          <a:p>
            <a:endParaRPr lang="en-GB" sz="1100" dirty="0">
              <a:solidFill>
                <a:srgbClr val="0070C0"/>
              </a:solidFill>
              <a:latin typeface="Arial"/>
              <a:cs typeface="Arial"/>
            </a:endParaRPr>
          </a:p>
          <a:p>
            <a:r>
              <a:rPr lang="en-GB" sz="1400" b="1" u="sng">
                <a:solidFill>
                  <a:srgbClr val="0070C0"/>
                </a:solidFill>
                <a:latin typeface="Arial"/>
                <a:cs typeface="Arial"/>
              </a:rPr>
              <a:t>Improved Attendance</a:t>
            </a:r>
            <a:endParaRPr lang="en-GB"/>
          </a:p>
          <a:p>
            <a:r>
              <a:rPr lang="en-GB" sz="1200" dirty="0">
                <a:solidFill>
                  <a:srgbClr val="0070C0"/>
                </a:solidFill>
                <a:latin typeface="Arial"/>
                <a:cs typeface="Arial"/>
              </a:rPr>
              <a:t>Elsie B, Daniel Junior C, Tommy G, </a:t>
            </a:r>
            <a:r>
              <a:rPr lang="en-GB" sz="1200" dirty="0" err="1">
                <a:solidFill>
                  <a:srgbClr val="0070C0"/>
                </a:solidFill>
                <a:latin typeface="Arial"/>
                <a:cs typeface="Arial"/>
              </a:rPr>
              <a:t>Dzhemre</a:t>
            </a:r>
            <a:r>
              <a:rPr lang="en-GB" sz="1200" dirty="0">
                <a:solidFill>
                  <a:srgbClr val="0070C0"/>
                </a:solidFill>
                <a:latin typeface="Arial"/>
                <a:cs typeface="Arial"/>
              </a:rPr>
              <a:t> K, Oscar m, Mileena O, Hallie P, Freya-Louise B, Thea C, Pippa D, Olivia E, Oakley O, Theo R, Billy R, Lille T, Max K, Louie H, Sienna H, Joseph M, Cassius B, Mason B, Elijah L, Freddie R, Ronnie S, Sonny K, Alisa-May K, Alieya J, Florence S, William D, Andrew W, Skyla W, Ellie S, Jamie M, Alphons A, Samuel A, Zackery B, Freddie C, Jasmine C, Kason C, Seth D, Rowan J, Mario J, Peyton P, </a:t>
            </a:r>
            <a:r>
              <a:rPr lang="en-GB" sz="1200" dirty="0" err="1">
                <a:solidFill>
                  <a:srgbClr val="0070C0"/>
                </a:solidFill>
                <a:latin typeface="Arial"/>
                <a:cs typeface="Arial"/>
              </a:rPr>
              <a:t>Beux</a:t>
            </a:r>
            <a:r>
              <a:rPr lang="en-GB" sz="1200" dirty="0">
                <a:solidFill>
                  <a:srgbClr val="0070C0"/>
                </a:solidFill>
                <a:latin typeface="Arial"/>
                <a:cs typeface="Arial"/>
              </a:rPr>
              <a:t>-Blue W, Noah L, Brooke P, </a:t>
            </a:r>
            <a:endParaRPr lang="en-GB" sz="1200">
              <a:solidFill>
                <a:srgbClr val="000000"/>
              </a:solidFill>
              <a:latin typeface="Calibri" panose="020F0502020204030204"/>
              <a:ea typeface="Calibri"/>
              <a:cs typeface="Calibri"/>
            </a:endParaRPr>
          </a:p>
          <a:p>
            <a:r>
              <a:rPr lang="en-GB" sz="1200" dirty="0">
                <a:solidFill>
                  <a:srgbClr val="0070C0"/>
                </a:solidFill>
                <a:latin typeface="Arial"/>
                <a:cs typeface="Arial"/>
              </a:rPr>
              <a:t>Danny S, Arthur W, Caia B, Elijah B, Aria B, Dava C, Armanda D, Harmony H, </a:t>
            </a:r>
            <a:r>
              <a:rPr lang="en-GB" sz="1200" dirty="0" err="1">
                <a:solidFill>
                  <a:srgbClr val="0070C0"/>
                </a:solidFill>
                <a:latin typeface="Arial"/>
                <a:cs typeface="Arial"/>
              </a:rPr>
              <a:t>Khodey</a:t>
            </a:r>
            <a:r>
              <a:rPr lang="en-GB" sz="1200" dirty="0">
                <a:solidFill>
                  <a:srgbClr val="0070C0"/>
                </a:solidFill>
                <a:latin typeface="Arial"/>
                <a:cs typeface="Arial"/>
              </a:rPr>
              <a:t> H, James L, Jamie P, Josh T, Isabelle C, Daniel D, Teddy D, Reggie G, Joseph J, Oliver N, TJ P, Ruby C, </a:t>
            </a:r>
            <a:endParaRPr lang="en-GB" sz="1200">
              <a:solidFill>
                <a:srgbClr val="000000"/>
              </a:solidFill>
              <a:latin typeface="Calibri" panose="020F0502020204030204"/>
              <a:ea typeface="Calibri"/>
              <a:cs typeface="Calibri"/>
            </a:endParaRPr>
          </a:p>
          <a:p>
            <a:r>
              <a:rPr lang="en-GB" sz="1200" dirty="0">
                <a:solidFill>
                  <a:srgbClr val="0070C0"/>
                </a:solidFill>
                <a:latin typeface="Arial"/>
                <a:cs typeface="Arial"/>
              </a:rPr>
              <a:t>Elliot S, Fatma S, Arabella Z, Owen D, Teddy-Lee G, Freddie H, Rose I, Evie W, Scarlett P, </a:t>
            </a:r>
            <a:endParaRPr lang="en-GB" sz="1200">
              <a:solidFill>
                <a:srgbClr val="000000"/>
              </a:solidFill>
              <a:latin typeface="Calibri" panose="020F0502020204030204"/>
              <a:ea typeface="Calibri"/>
              <a:cs typeface="Calibri"/>
            </a:endParaRPr>
          </a:p>
          <a:p>
            <a:r>
              <a:rPr lang="en-GB" sz="1200" dirty="0">
                <a:solidFill>
                  <a:srgbClr val="0070C0"/>
                </a:solidFill>
                <a:latin typeface="Arial"/>
                <a:cs typeface="Arial"/>
              </a:rPr>
              <a:t>Ronnie T, Lexi-Mae B, Jasmin B, Chloe C, Cobie E, Ginnel H, Brooke M, Annabelle K, Riley M, Tianna-Mai M, Joshua O, Christopher P, Summer S, Alfie S, Alex W, Harrison G, Robin H, Dylan H, </a:t>
            </a:r>
            <a:r>
              <a:rPr lang="en-GB" sz="1200" dirty="0" err="1">
                <a:solidFill>
                  <a:srgbClr val="0070C0"/>
                </a:solidFill>
                <a:latin typeface="Arial"/>
                <a:cs typeface="Arial"/>
              </a:rPr>
              <a:t>Laeland</a:t>
            </a:r>
            <a:r>
              <a:rPr lang="en-GB" sz="1200" dirty="0">
                <a:solidFill>
                  <a:srgbClr val="0070C0"/>
                </a:solidFill>
                <a:latin typeface="Arial"/>
                <a:cs typeface="Arial"/>
              </a:rPr>
              <a:t> M, Ruby M, Lily-Rose M, Kayden T.</a:t>
            </a:r>
            <a:endParaRPr lang="en-GB" sz="1200">
              <a:ea typeface="Calibri"/>
              <a:cs typeface="Calibri"/>
            </a:endParaRPr>
          </a:p>
          <a:p>
            <a:pPr algn="l"/>
            <a:endParaRPr lang="en-GB" dirty="0">
              <a:ea typeface="Calibri"/>
              <a:cs typeface="Calibri"/>
            </a:endParaRPr>
          </a:p>
        </p:txBody>
      </p:sp>
    </p:spTree>
    <p:extLst>
      <p:ext uri="{BB962C8B-B14F-4D97-AF65-F5344CB8AC3E}">
        <p14:creationId xmlns:p14="http://schemas.microsoft.com/office/powerpoint/2010/main" val="2565124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DE45BF0-B473-401F-9A7E-BC94D3124A45}"/>
              </a:ext>
            </a:extLst>
          </p:cNvPr>
          <p:cNvPicPr/>
          <p:nvPr/>
        </p:nvPicPr>
        <p:blipFill rotWithShape="1">
          <a:blip r:embed="rId2">
            <a:alphaModFix amt="35000"/>
            <a:duotone>
              <a:prstClr val="black"/>
              <a:schemeClr val="accent3">
                <a:tint val="45000"/>
                <a:satMod val="400000"/>
              </a:schemeClr>
            </a:duotone>
            <a:extLst>
              <a:ext uri="{28A0092B-C50C-407E-A947-70E740481C1C}">
                <a14:useLocalDpi xmlns:a14="http://schemas.microsoft.com/office/drawing/2010/main" val="0"/>
              </a:ext>
            </a:extLst>
          </a:blip>
          <a:srcRect l="27558" t="26594" r="44608" b="41852"/>
          <a:stretch/>
        </p:blipFill>
        <p:spPr bwMode="auto">
          <a:xfrm rot="5400000">
            <a:off x="526366" y="4485213"/>
            <a:ext cx="5559743" cy="6612475"/>
          </a:xfrm>
          <a:prstGeom prst="rect">
            <a:avLst/>
          </a:prstGeom>
          <a:ln>
            <a:noFill/>
          </a:ln>
          <a:extLst>
            <a:ext uri="{53640926-AAD7-44D8-BBD7-CCE9431645EC}">
              <a14:shadowObscured xmlns:a14="http://schemas.microsoft.com/office/drawing/2010/main"/>
            </a:ext>
          </a:extLst>
        </p:spPr>
      </p:pic>
      <p:sp>
        <p:nvSpPr>
          <p:cNvPr id="3" name="Text Box 2">
            <a:extLst>
              <a:ext uri="{FF2B5EF4-FFF2-40B4-BE49-F238E27FC236}">
                <a16:creationId xmlns:a16="http://schemas.microsoft.com/office/drawing/2014/main" id="{9841C1DE-9D0C-4261-B2AC-E9DF4DE732D2}"/>
              </a:ext>
            </a:extLst>
          </p:cNvPr>
          <p:cNvSpPr txBox="1">
            <a:spLocks noChangeArrowheads="1"/>
          </p:cNvSpPr>
          <p:nvPr/>
        </p:nvSpPr>
        <p:spPr bwMode="auto">
          <a:xfrm>
            <a:off x="222683" y="288222"/>
            <a:ext cx="5257800" cy="1441884"/>
          </a:xfrm>
          <a:prstGeom prst="rect">
            <a:avLst/>
          </a:prstGeom>
          <a:solidFill>
            <a:srgbClr val="FFCC00"/>
          </a:solid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Text Box 2">
            <a:extLst>
              <a:ext uri="{FF2B5EF4-FFF2-40B4-BE49-F238E27FC236}">
                <a16:creationId xmlns:a16="http://schemas.microsoft.com/office/drawing/2014/main" id="{8F546DC0-066D-4211-8B30-84646E52BC43}"/>
              </a:ext>
            </a:extLst>
          </p:cNvPr>
          <p:cNvSpPr txBox="1">
            <a:spLocks noChangeArrowheads="1"/>
          </p:cNvSpPr>
          <p:nvPr/>
        </p:nvSpPr>
        <p:spPr bwMode="auto">
          <a:xfrm>
            <a:off x="222683" y="120491"/>
            <a:ext cx="5029200" cy="1441884"/>
          </a:xfrm>
          <a:prstGeom prst="rect">
            <a:avLst/>
          </a:prstGeom>
          <a:solidFill>
            <a:schemeClr val="accent1">
              <a:lumMod val="75000"/>
            </a:schemeClr>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5000">
                <a:solidFill>
                  <a:srgbClr val="FFFFFF"/>
                </a:solidFill>
                <a:latin typeface="Righteous" panose="02010506000000020000" pitchFamily="2" charset="0"/>
                <a:ea typeface="Calibri" panose="020F0502020204030204" pitchFamily="34" charset="0"/>
                <a:cs typeface="Times New Roman" panose="02020603050405020304" pitchFamily="18" charset="0"/>
              </a:rPr>
              <a:t>In Other </a:t>
            </a:r>
            <a:r>
              <a:rPr lang="en-GB" sz="5000">
                <a:solidFill>
                  <a:srgbClr val="FFCC00"/>
                </a:solidFill>
                <a:latin typeface="Righteous" panose="02010506000000020000" pitchFamily="2" charset="0"/>
                <a:ea typeface="Calibri" panose="020F0502020204030204" pitchFamily="34" charset="0"/>
                <a:cs typeface="Times New Roman" panose="02020603050405020304" pitchFamily="18" charset="0"/>
              </a:rPr>
              <a:t>News…</a:t>
            </a:r>
            <a:endParaRPr lang="en-GB" sz="5000">
              <a:solidFill>
                <a:srgbClr val="FFCC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BC45682-794B-4515-846E-EF0AA94F5B36}"/>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5251883" y="-298500"/>
            <a:ext cx="2357732" cy="2443171"/>
          </a:xfrm>
          <a:prstGeom prst="rect">
            <a:avLst/>
          </a:prstGeom>
        </p:spPr>
      </p:pic>
      <p:sp>
        <p:nvSpPr>
          <p:cNvPr id="11" name="Rectangle: Rounded Corners 10">
            <a:extLst>
              <a:ext uri="{FF2B5EF4-FFF2-40B4-BE49-F238E27FC236}">
                <a16:creationId xmlns:a16="http://schemas.microsoft.com/office/drawing/2014/main" id="{D57E5EE4-B496-44E9-BC01-7BE91B62B36A}"/>
              </a:ext>
            </a:extLst>
          </p:cNvPr>
          <p:cNvSpPr/>
          <p:nvPr/>
        </p:nvSpPr>
        <p:spPr>
          <a:xfrm>
            <a:off x="240234" y="1854132"/>
            <a:ext cx="3354589" cy="6593730"/>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36000" bIns="45720" rtlCol="0" anchor="t"/>
          <a:lstStyle/>
          <a:p>
            <a:r>
              <a:rPr lang="en-GB" sz="2400" dirty="0">
                <a:solidFill>
                  <a:schemeClr val="accent1">
                    <a:lumMod val="75000"/>
                  </a:schemeClr>
                </a:solidFill>
                <a:latin typeface="Righteous"/>
              </a:rPr>
              <a:t>Spring Dates 	2025-26</a:t>
            </a:r>
          </a:p>
          <a:p>
            <a:endParaRPr lang="en-GB" sz="1100" dirty="0">
              <a:solidFill>
                <a:schemeClr val="accent1">
                  <a:lumMod val="75000"/>
                </a:schemeClr>
              </a:solidFill>
              <a:latin typeface="Righteous" panose="02010506000000020000" pitchFamily="2" charset="0"/>
              <a:cs typeface="Arial" panose="020B0604020202020204" pitchFamily="34" charset="0"/>
            </a:endParaRPr>
          </a:p>
          <a:p>
            <a:endParaRPr lang="en-GB" sz="1100" dirty="0">
              <a:solidFill>
                <a:schemeClr val="accent1">
                  <a:lumMod val="75000"/>
                </a:schemeClr>
              </a:solidFill>
              <a:latin typeface="Righteous" panose="02010506000000020000" pitchFamily="2" charset="0"/>
              <a:cs typeface="Arial" panose="020B0604020202020204" pitchFamily="34" charset="0"/>
            </a:endParaRPr>
          </a:p>
          <a:p>
            <a:r>
              <a:rPr lang="en-GB" sz="1200" b="1" dirty="0">
                <a:solidFill>
                  <a:schemeClr val="bg1">
                    <a:lumMod val="85000"/>
                  </a:schemeClr>
                </a:solidFill>
                <a:latin typeface="Arial"/>
                <a:cs typeface="Arial"/>
              </a:rPr>
              <a:t>5/1/26		NON-PUPIL DAY	</a:t>
            </a:r>
          </a:p>
          <a:p>
            <a:r>
              <a:rPr lang="en-GB" sz="1200" dirty="0">
                <a:solidFill>
                  <a:schemeClr val="bg1">
                    <a:lumMod val="85000"/>
                  </a:schemeClr>
                </a:solidFill>
                <a:latin typeface="Arial" panose="020B0604020202020204" pitchFamily="34" charset="0"/>
                <a:cs typeface="Arial" panose="020B0604020202020204" pitchFamily="34" charset="0"/>
              </a:rPr>
              <a:t>12/1/26	Year 3 </a:t>
            </a:r>
            <a:r>
              <a:rPr lang="en-GB" sz="1200" dirty="0" err="1">
                <a:solidFill>
                  <a:schemeClr val="bg1">
                    <a:lumMod val="85000"/>
                  </a:schemeClr>
                </a:solidFill>
                <a:latin typeface="Arial" panose="020B0604020202020204" pitchFamily="34" charset="0"/>
                <a:cs typeface="Arial" panose="020B0604020202020204" pitchFamily="34" charset="0"/>
              </a:rPr>
              <a:t>Barleylands</a:t>
            </a:r>
            <a:r>
              <a:rPr lang="en-GB" sz="1200" dirty="0">
                <a:solidFill>
                  <a:schemeClr val="bg1">
                    <a:lumMod val="85000"/>
                  </a:schemeClr>
                </a:solidFill>
                <a:latin typeface="Arial" panose="020B0604020202020204" pitchFamily="34" charset="0"/>
                <a:cs typeface="Arial" panose="020B0604020202020204" pitchFamily="34" charset="0"/>
              </a:rPr>
              <a:t> Trip</a:t>
            </a:r>
          </a:p>
          <a:p>
            <a:r>
              <a:rPr lang="en-GB" sz="1200" dirty="0">
                <a:solidFill>
                  <a:schemeClr val="bg1">
                    <a:lumMod val="85000"/>
                  </a:schemeClr>
                </a:solidFill>
                <a:latin typeface="Arial" panose="020B0604020202020204" pitchFamily="34" charset="0"/>
                <a:cs typeface="Arial" panose="020B0604020202020204" pitchFamily="34" charset="0"/>
              </a:rPr>
              <a:t>13/1/26	4 Kenya Class Lunch</a:t>
            </a:r>
          </a:p>
          <a:p>
            <a:r>
              <a:rPr lang="en-GB" sz="1200" dirty="0">
                <a:solidFill>
                  <a:schemeClr val="bg1">
                    <a:lumMod val="85000"/>
                  </a:schemeClr>
                </a:solidFill>
                <a:latin typeface="Arial" panose="020B0604020202020204" pitchFamily="34" charset="0"/>
                <a:cs typeface="Arial" panose="020B0604020202020204" pitchFamily="34" charset="0"/>
              </a:rPr>
              <a:t>21/1/26	Young Voices at the O2</a:t>
            </a:r>
          </a:p>
          <a:p>
            <a:r>
              <a:rPr lang="en-GB" sz="1200" dirty="0">
                <a:solidFill>
                  <a:schemeClr val="bg1">
                    <a:lumMod val="85000"/>
                  </a:schemeClr>
                </a:solidFill>
                <a:latin typeface="Arial" panose="020B0604020202020204" pitchFamily="34" charset="0"/>
                <a:cs typeface="Arial" panose="020B0604020202020204" pitchFamily="34" charset="0"/>
              </a:rPr>
              <a:t>5/2/26		6 China Class Lunch</a:t>
            </a:r>
          </a:p>
          <a:p>
            <a:r>
              <a:rPr lang="en-GB" sz="1200" dirty="0">
                <a:solidFill>
                  <a:schemeClr val="bg1">
                    <a:lumMod val="85000"/>
                  </a:schemeClr>
                </a:solidFill>
                <a:latin typeface="Arial" panose="020B0604020202020204" pitchFamily="34" charset="0"/>
                <a:cs typeface="Arial" panose="020B0604020202020204" pitchFamily="34" charset="0"/>
              </a:rPr>
              <a:t>6/2/26		Number Day - £1 donation</a:t>
            </a:r>
          </a:p>
          <a:p>
            <a:r>
              <a:rPr lang="en-GB" sz="1200" dirty="0">
                <a:solidFill>
                  <a:schemeClr val="bg1">
                    <a:lumMod val="75000"/>
                  </a:schemeClr>
                </a:solidFill>
                <a:latin typeface="Arial" panose="020B0604020202020204" pitchFamily="34" charset="0"/>
                <a:cs typeface="Arial" panose="020B0604020202020204" pitchFamily="34" charset="0"/>
              </a:rPr>
              <a:t>11/2/26	Valentine Disco</a:t>
            </a:r>
          </a:p>
          <a:p>
            <a:r>
              <a:rPr lang="en-GB" sz="1200" dirty="0">
                <a:solidFill>
                  <a:schemeClr val="bg1">
                    <a:lumMod val="75000"/>
                  </a:schemeClr>
                </a:solidFill>
                <a:latin typeface="Arial" panose="020B0604020202020204" pitchFamily="34" charset="0"/>
                <a:cs typeface="Arial" panose="020B0604020202020204" pitchFamily="34" charset="0"/>
              </a:rPr>
              <a:t>		Years 3 &amp; 4 4-5.30pm</a:t>
            </a:r>
          </a:p>
          <a:p>
            <a:r>
              <a:rPr lang="en-GB" sz="1200" dirty="0">
                <a:solidFill>
                  <a:schemeClr val="bg1">
                    <a:lumMod val="75000"/>
                  </a:schemeClr>
                </a:solidFill>
                <a:latin typeface="Arial" panose="020B0604020202020204" pitchFamily="34" charset="0"/>
                <a:cs typeface="Arial" panose="020B0604020202020204" pitchFamily="34" charset="0"/>
              </a:rPr>
              <a:t>		Years 5 &amp; 6 6-7.30pm</a:t>
            </a:r>
          </a:p>
          <a:p>
            <a:r>
              <a:rPr lang="en-GB" sz="1200" b="1" dirty="0">
                <a:solidFill>
                  <a:schemeClr val="bg1">
                    <a:lumMod val="75000"/>
                  </a:schemeClr>
                </a:solidFill>
                <a:latin typeface="Arial" panose="020B0604020202020204" pitchFamily="34" charset="0"/>
                <a:cs typeface="Arial" panose="020B0604020202020204" pitchFamily="34" charset="0"/>
              </a:rPr>
              <a:t>16/2/26 – 20/2/26  - HALF TERM</a:t>
            </a:r>
          </a:p>
          <a:p>
            <a:r>
              <a:rPr lang="en-GB" sz="1200" dirty="0">
                <a:solidFill>
                  <a:schemeClr val="bg1">
                    <a:lumMod val="75000"/>
                  </a:schemeClr>
                </a:solidFill>
                <a:latin typeface="Arial" panose="020B0604020202020204" pitchFamily="34" charset="0"/>
                <a:cs typeface="Arial" panose="020B0604020202020204" pitchFamily="34" charset="0"/>
              </a:rPr>
              <a:t>24/2/26 	6 Japan Class Lunch</a:t>
            </a:r>
          </a:p>
          <a:p>
            <a:r>
              <a:rPr lang="en-GB" sz="1200" dirty="0">
                <a:solidFill>
                  <a:schemeClr val="bg1">
                    <a:lumMod val="75000"/>
                  </a:schemeClr>
                </a:solidFill>
                <a:latin typeface="Arial" panose="020B0604020202020204" pitchFamily="34" charset="0"/>
                <a:cs typeface="Arial" panose="020B0604020202020204" pitchFamily="34" charset="0"/>
              </a:rPr>
              <a:t>24/2/26	Parent Consultation Evening</a:t>
            </a:r>
          </a:p>
          <a:p>
            <a:r>
              <a:rPr lang="en-GB" sz="1200" dirty="0">
                <a:solidFill>
                  <a:schemeClr val="bg1">
                    <a:lumMod val="75000"/>
                  </a:schemeClr>
                </a:solidFill>
                <a:latin typeface="Arial" panose="020B0604020202020204" pitchFamily="34" charset="0"/>
                <a:cs typeface="Arial" panose="020B0604020202020204" pitchFamily="34" charset="0"/>
              </a:rPr>
              <a:t>		3.30pm – 5.30pm</a:t>
            </a:r>
          </a:p>
          <a:p>
            <a:r>
              <a:rPr lang="en-GB" sz="1200" dirty="0">
                <a:solidFill>
                  <a:schemeClr val="bg1">
                    <a:lumMod val="75000"/>
                  </a:schemeClr>
                </a:solidFill>
                <a:latin typeface="Arial" panose="020B0604020202020204" pitchFamily="34" charset="0"/>
                <a:cs typeface="Arial" panose="020B0604020202020204" pitchFamily="34" charset="0"/>
              </a:rPr>
              <a:t>26/2/26	Parent Consultation Evening</a:t>
            </a:r>
          </a:p>
          <a:p>
            <a:r>
              <a:rPr lang="en-GB" sz="1200" dirty="0">
                <a:solidFill>
                  <a:schemeClr val="bg1">
                    <a:lumMod val="75000"/>
                  </a:schemeClr>
                </a:solidFill>
                <a:latin typeface="Arial" panose="020B0604020202020204" pitchFamily="34" charset="0"/>
                <a:cs typeface="Arial" panose="020B0604020202020204" pitchFamily="34" charset="0"/>
              </a:rPr>
              <a:t>		3.30pm – 7.00pm</a:t>
            </a:r>
          </a:p>
          <a:p>
            <a:r>
              <a:rPr lang="en-GB" sz="1200" dirty="0">
                <a:solidFill>
                  <a:schemeClr val="bg1">
                    <a:lumMod val="85000"/>
                  </a:schemeClr>
                </a:solidFill>
                <a:latin typeface="Arial"/>
                <a:cs typeface="Arial"/>
              </a:rPr>
              <a:t>3/3/26		 India Class Lunch</a:t>
            </a:r>
          </a:p>
          <a:p>
            <a:r>
              <a:rPr lang="en-GB" sz="1200" dirty="0">
                <a:solidFill>
                  <a:schemeClr val="bg1">
                    <a:lumMod val="85000"/>
                  </a:schemeClr>
                </a:solidFill>
                <a:latin typeface="Arial"/>
                <a:cs typeface="Arial"/>
              </a:rPr>
              <a:t>5/3/26		 World Book day</a:t>
            </a:r>
          </a:p>
          <a:p>
            <a:r>
              <a:rPr lang="en-GB" sz="1200" dirty="0">
                <a:solidFill>
                  <a:schemeClr val="bg1">
                    <a:lumMod val="85000"/>
                  </a:schemeClr>
                </a:solidFill>
                <a:latin typeface="Arial"/>
                <a:cs typeface="Arial"/>
              </a:rPr>
              <a:t>9/3/26            Year 6 SATs Parents   		           Meeting 3.30pm</a:t>
            </a:r>
          </a:p>
          <a:p>
            <a:r>
              <a:rPr lang="en-GB" sz="1200" dirty="0">
                <a:solidFill>
                  <a:schemeClr val="bg1">
                    <a:lumMod val="75000"/>
                  </a:schemeClr>
                </a:solidFill>
                <a:latin typeface="Arial"/>
                <a:cs typeface="Arial"/>
              </a:rPr>
              <a:t>16/3/26 	Class Photographs</a:t>
            </a:r>
          </a:p>
          <a:p>
            <a:r>
              <a:rPr lang="en-GB" sz="1200" dirty="0">
                <a:solidFill>
                  <a:schemeClr val="bg1">
                    <a:lumMod val="75000"/>
                  </a:schemeClr>
                </a:solidFill>
                <a:latin typeface="Arial"/>
                <a:cs typeface="Arial"/>
              </a:rPr>
              <a:t>17/3/26 	Ladies Day Lunch</a:t>
            </a:r>
          </a:p>
          <a:p>
            <a:r>
              <a:rPr lang="en-GB" sz="1200" dirty="0">
                <a:solidFill>
                  <a:schemeClr val="bg1">
                    <a:lumMod val="75000"/>
                  </a:schemeClr>
                </a:solidFill>
                <a:latin typeface="Arial"/>
                <a:cs typeface="Arial"/>
              </a:rPr>
              <a:t>20/3/26         Red Nose Day</a:t>
            </a:r>
          </a:p>
          <a:p>
            <a:r>
              <a:rPr lang="en-GB" sz="1200" dirty="0">
                <a:solidFill>
                  <a:schemeClr val="bg1">
                    <a:lumMod val="75000"/>
                  </a:schemeClr>
                </a:solidFill>
                <a:latin typeface="Arial"/>
                <a:cs typeface="Arial"/>
              </a:rPr>
              <a:t>24/3/26         Year 4 Easter Assembly</a:t>
            </a:r>
          </a:p>
          <a:p>
            <a:r>
              <a:rPr lang="en-GB" sz="1200" dirty="0">
                <a:solidFill>
                  <a:schemeClr val="bg1">
                    <a:lumMod val="75000"/>
                  </a:schemeClr>
                </a:solidFill>
                <a:latin typeface="Arial"/>
                <a:cs typeface="Arial"/>
              </a:rPr>
              <a:t>26/3/26 	PTA Easter Trail</a:t>
            </a:r>
          </a:p>
          <a:p>
            <a:r>
              <a:rPr lang="en-GB" sz="1200" dirty="0">
                <a:solidFill>
                  <a:schemeClr val="bg1">
                    <a:lumMod val="75000"/>
                  </a:schemeClr>
                </a:solidFill>
                <a:latin typeface="Arial" panose="020B0604020202020204" pitchFamily="34" charset="0"/>
                <a:cs typeface="Arial" panose="020B0604020202020204" pitchFamily="34" charset="0"/>
              </a:rPr>
              <a:t>		£2 Entry (3.30pm)</a:t>
            </a:r>
          </a:p>
          <a:p>
            <a:r>
              <a:rPr lang="en-GB" sz="1200" b="1" dirty="0">
                <a:solidFill>
                  <a:schemeClr val="bg1">
                    <a:lumMod val="75000"/>
                  </a:schemeClr>
                </a:solidFill>
                <a:latin typeface="Arial" panose="020B0604020202020204" pitchFamily="34" charset="0"/>
                <a:cs typeface="Arial" panose="020B0604020202020204" pitchFamily="34" charset="0"/>
              </a:rPr>
              <a:t>30/3/26 – 10/4/26 – EASTER HOLIDAYS</a:t>
            </a:r>
          </a:p>
          <a:p>
            <a:endParaRPr lang="en-GB" sz="1100" dirty="0">
              <a:solidFill>
                <a:schemeClr val="accent1">
                  <a:lumMod val="75000"/>
                </a:schemeClr>
              </a:solidFill>
              <a:latin typeface="Arial" panose="020B0604020202020204" pitchFamily="34" charset="0"/>
              <a:cs typeface="Arial" panose="020B0604020202020204" pitchFamily="34" charset="0"/>
            </a:endParaRPr>
          </a:p>
          <a:p>
            <a:r>
              <a:rPr lang="en-GB" sz="1100" dirty="0">
                <a:solidFill>
                  <a:schemeClr val="accent1">
                    <a:lumMod val="75000"/>
                  </a:schemeClr>
                </a:solidFill>
                <a:latin typeface="Arial"/>
                <a:cs typeface="Arial"/>
              </a:rPr>
              <a:t>	 </a:t>
            </a:r>
          </a:p>
          <a:p>
            <a:endParaRPr lang="en-GB" sz="1200" dirty="0">
              <a:solidFill>
                <a:schemeClr val="accent1">
                  <a:lumMod val="75000"/>
                </a:schemeClr>
              </a:solidFill>
              <a:latin typeface="Arial" panose="020B0604020202020204" pitchFamily="34" charset="0"/>
              <a:cs typeface="Arial" panose="020B0604020202020204" pitchFamily="34" charset="0"/>
            </a:endParaRPr>
          </a:p>
          <a:p>
            <a:pPr algn="ctr"/>
            <a:endParaRPr lang="en-GB" sz="1200" dirty="0">
              <a:solidFill>
                <a:schemeClr val="accent1">
                  <a:lumMod val="75000"/>
                </a:schemeClr>
              </a:solidFill>
              <a:latin typeface="Arial" panose="020B0604020202020204" pitchFamily="34" charset="0"/>
              <a:cs typeface="Arial" panose="020B0604020202020204" pitchFamily="34" charset="0"/>
            </a:endParaRPr>
          </a:p>
          <a:p>
            <a:pPr algn="ctr"/>
            <a:endParaRPr lang="en-GB" sz="1200" dirty="0">
              <a:solidFill>
                <a:schemeClr val="accent1">
                  <a:lumMod val="75000"/>
                </a:schemeClr>
              </a:solidFill>
              <a:latin typeface="Arial" panose="020B0604020202020204" pitchFamily="34" charset="0"/>
              <a:cs typeface="Arial" panose="020B0604020202020204" pitchFamily="34" charset="0"/>
            </a:endParaRPr>
          </a:p>
          <a:p>
            <a:pPr algn="ctr"/>
            <a:endParaRPr lang="en-GB" b="1" dirty="0">
              <a:solidFill>
                <a:srgbClr val="008000"/>
              </a:solidFill>
              <a:latin typeface="Arial" panose="020B0604020202020204" pitchFamily="34" charset="0"/>
              <a:cs typeface="Arial" panose="020B0604020202020204" pitchFamily="34" charset="0"/>
            </a:endParaRPr>
          </a:p>
        </p:txBody>
      </p:sp>
      <p:sp>
        <p:nvSpPr>
          <p:cNvPr id="12" name="Rectangle: Rounded Corners 11">
            <a:extLst>
              <a:ext uri="{FF2B5EF4-FFF2-40B4-BE49-F238E27FC236}">
                <a16:creationId xmlns:a16="http://schemas.microsoft.com/office/drawing/2014/main" id="{D72941AB-1B59-407A-85DF-75DA2F8B942E}"/>
              </a:ext>
            </a:extLst>
          </p:cNvPr>
          <p:cNvSpPr/>
          <p:nvPr/>
        </p:nvSpPr>
        <p:spPr>
          <a:xfrm>
            <a:off x="3759901" y="1829116"/>
            <a:ext cx="3598221" cy="6742274"/>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36000" bIns="45720" rtlCol="0" anchor="t"/>
          <a:lstStyle/>
          <a:p>
            <a:r>
              <a:rPr lang="en-GB" sz="2400" dirty="0">
                <a:solidFill>
                  <a:schemeClr val="accent1">
                    <a:lumMod val="75000"/>
                  </a:schemeClr>
                </a:solidFill>
                <a:latin typeface="Righteous" panose="02010506000000020000" pitchFamily="2" charset="0"/>
              </a:rPr>
              <a:t>Summer Dates 2025-26</a:t>
            </a:r>
          </a:p>
          <a:p>
            <a:endParaRPr lang="en-GB" sz="1100" dirty="0">
              <a:solidFill>
                <a:schemeClr val="accent1">
                  <a:lumMod val="75000"/>
                </a:schemeClr>
              </a:solidFill>
              <a:latin typeface="Arial" panose="020B0604020202020204" pitchFamily="34" charset="0"/>
              <a:cs typeface="Arial" panose="020B0604020202020204" pitchFamily="34" charset="0"/>
            </a:endParaRPr>
          </a:p>
          <a:p>
            <a:r>
              <a:rPr lang="en-GB" sz="1200" dirty="0">
                <a:solidFill>
                  <a:schemeClr val="bg1">
                    <a:lumMod val="75000"/>
                  </a:schemeClr>
                </a:solidFill>
                <a:latin typeface="Arial" panose="020B0604020202020204" pitchFamily="34" charset="0"/>
                <a:cs typeface="Arial" panose="020B0604020202020204" pitchFamily="34" charset="0"/>
              </a:rPr>
              <a:t>14/4/26	Non-uniform Day for Cereal</a:t>
            </a:r>
          </a:p>
          <a:p>
            <a:r>
              <a:rPr lang="en-GB" sz="1200" b="1" dirty="0">
                <a:solidFill>
                  <a:srgbClr val="0070C0"/>
                </a:solidFill>
                <a:latin typeface="Arial" panose="020B0604020202020204" pitchFamily="34" charset="0"/>
                <a:cs typeface="Arial" panose="020B0604020202020204" pitchFamily="34" charset="0"/>
              </a:rPr>
              <a:t>4/5/26		BANK HOLIDAY</a:t>
            </a:r>
          </a:p>
          <a:p>
            <a:r>
              <a:rPr lang="en-GB" sz="1200" dirty="0">
                <a:solidFill>
                  <a:schemeClr val="tx1"/>
                </a:solidFill>
                <a:latin typeface="Arial" panose="020B0604020202020204" pitchFamily="34" charset="0"/>
                <a:cs typeface="Arial" panose="020B0604020202020204" pitchFamily="34" charset="0"/>
              </a:rPr>
              <a:t>11/5/26 – 14/5/26  - Year 6 SATs Week</a:t>
            </a:r>
          </a:p>
          <a:p>
            <a:r>
              <a:rPr lang="en-GB" sz="1200" dirty="0">
                <a:solidFill>
                  <a:schemeClr val="tx1"/>
                </a:solidFill>
                <a:latin typeface="Arial"/>
                <a:cs typeface="Arial"/>
              </a:rPr>
              <a:t>19/5/26 	5 Korea Class Lunch</a:t>
            </a:r>
          </a:p>
          <a:p>
            <a:r>
              <a:rPr lang="en-GB" sz="1200" b="1" dirty="0">
                <a:solidFill>
                  <a:srgbClr val="0070C0"/>
                </a:solidFill>
                <a:latin typeface="Arial"/>
                <a:cs typeface="Arial"/>
              </a:rPr>
              <a:t>25/5/26 – 29/5/26 – HALF TERM</a:t>
            </a:r>
          </a:p>
          <a:p>
            <a:r>
              <a:rPr lang="en-GB" sz="1200" b="1" dirty="0">
                <a:solidFill>
                  <a:srgbClr val="0070C0"/>
                </a:solidFill>
                <a:latin typeface="Arial"/>
                <a:cs typeface="Arial"/>
              </a:rPr>
              <a:t>1/6/26		NON-PUPIL DAY</a:t>
            </a:r>
          </a:p>
          <a:p>
            <a:r>
              <a:rPr lang="en-GB" sz="1200" dirty="0">
                <a:solidFill>
                  <a:schemeClr val="tx1"/>
                </a:solidFill>
                <a:latin typeface="Arial"/>
                <a:cs typeface="Arial"/>
              </a:rPr>
              <a:t>1/6/26-12/6/26 - Year 4 Multiplication checks</a:t>
            </a:r>
          </a:p>
          <a:p>
            <a:r>
              <a:rPr lang="en-GB" sz="1200" dirty="0">
                <a:solidFill>
                  <a:schemeClr val="tx1"/>
                </a:solidFill>
                <a:latin typeface="Arial"/>
                <a:cs typeface="Arial"/>
              </a:rPr>
              <a:t>9/6/26		5 Singapore Class Lunch</a:t>
            </a:r>
          </a:p>
          <a:p>
            <a:r>
              <a:rPr lang="en-GB" sz="1200" dirty="0">
                <a:solidFill>
                  <a:schemeClr val="tx1"/>
                </a:solidFill>
                <a:latin typeface="Arial"/>
                <a:cs typeface="Arial"/>
              </a:rPr>
              <a:t>16/6/26	Year 3 &amp; 4 Sports Day (AM)</a:t>
            </a:r>
          </a:p>
          <a:p>
            <a:r>
              <a:rPr lang="en-GB" sz="1200" dirty="0">
                <a:solidFill>
                  <a:schemeClr val="tx1"/>
                </a:solidFill>
                <a:latin typeface="Arial"/>
                <a:cs typeface="Arial"/>
              </a:rPr>
              <a:t>16/6/26	5 Thailand Class Lunch</a:t>
            </a:r>
          </a:p>
          <a:p>
            <a:r>
              <a:rPr lang="en-GB" sz="1200" dirty="0">
                <a:solidFill>
                  <a:schemeClr val="tx1"/>
                </a:solidFill>
                <a:latin typeface="Arial"/>
                <a:cs typeface="Arial"/>
              </a:rPr>
              <a:t>17/6/26	Year 5 &amp; 6 Sports Day (AM)</a:t>
            </a:r>
          </a:p>
          <a:p>
            <a:r>
              <a:rPr lang="en-GB" sz="1200" dirty="0">
                <a:solidFill>
                  <a:schemeClr val="tx1"/>
                </a:solidFill>
                <a:latin typeface="Arial"/>
                <a:cs typeface="Arial"/>
              </a:rPr>
              <a:t>18/6/26	Gentleman’s Day Lunch</a:t>
            </a:r>
          </a:p>
          <a:p>
            <a:r>
              <a:rPr lang="en-GB" sz="1200" dirty="0">
                <a:solidFill>
                  <a:schemeClr val="tx1"/>
                </a:solidFill>
                <a:latin typeface="Arial"/>
                <a:cs typeface="Arial"/>
              </a:rPr>
              <a:t>25/6/26	Year 6 Lift Maltings &amp; Lift New 		</a:t>
            </a:r>
            <a:r>
              <a:rPr lang="en-GB" sz="1200" dirty="0" err="1">
                <a:solidFill>
                  <a:schemeClr val="tx1"/>
                </a:solidFill>
                <a:latin typeface="Arial"/>
                <a:cs typeface="Arial"/>
              </a:rPr>
              <a:t>Rickstones</a:t>
            </a:r>
            <a:r>
              <a:rPr lang="en-GB" sz="1200" dirty="0">
                <a:solidFill>
                  <a:schemeClr val="tx1"/>
                </a:solidFill>
                <a:latin typeface="Arial"/>
                <a:cs typeface="Arial"/>
              </a:rPr>
              <a:t> Academy 			Induction Day</a:t>
            </a:r>
          </a:p>
          <a:p>
            <a:r>
              <a:rPr lang="en-GB" sz="1200" dirty="0">
                <a:solidFill>
                  <a:schemeClr val="tx1"/>
                </a:solidFill>
                <a:latin typeface="Arial"/>
                <a:cs typeface="Arial"/>
              </a:rPr>
              <a:t>25/6/26	Year 2 Transition Visit (all day) 		&amp; Parent Picnic	</a:t>
            </a:r>
          </a:p>
          <a:p>
            <a:r>
              <a:rPr lang="en-GB" sz="1200" dirty="0">
                <a:solidFill>
                  <a:schemeClr val="tx1"/>
                </a:solidFill>
                <a:latin typeface="Arial" panose="020B0604020202020204" pitchFamily="34" charset="0"/>
                <a:cs typeface="Arial" panose="020B0604020202020204" pitchFamily="34" charset="0"/>
              </a:rPr>
              <a:t>25/6/26	Year 2 Parent Meetings 			1.30opm &amp; 5pm</a:t>
            </a:r>
          </a:p>
          <a:p>
            <a:r>
              <a:rPr lang="en-GB" sz="1200" dirty="0">
                <a:solidFill>
                  <a:schemeClr val="tx1"/>
                </a:solidFill>
                <a:latin typeface="Arial" panose="020B0604020202020204" pitchFamily="34" charset="0"/>
                <a:cs typeface="Arial" panose="020B0604020202020204" pitchFamily="34" charset="0"/>
              </a:rPr>
              <a:t>3/7/26		Summer Fete 2.30pm</a:t>
            </a:r>
          </a:p>
          <a:p>
            <a:r>
              <a:rPr lang="en-GB" sz="1200" dirty="0">
                <a:solidFill>
                  <a:schemeClr val="tx1"/>
                </a:solidFill>
                <a:latin typeface="Arial" panose="020B0604020202020204" pitchFamily="34" charset="0"/>
                <a:cs typeface="Arial" panose="020B0604020202020204" pitchFamily="34" charset="0"/>
              </a:rPr>
              <a:t>6/7/26-8/7/26	Year 6 Residential</a:t>
            </a:r>
          </a:p>
          <a:p>
            <a:r>
              <a:rPr lang="en-GB" sz="1200" dirty="0">
                <a:solidFill>
                  <a:schemeClr val="tx1"/>
                </a:solidFill>
                <a:latin typeface="Arial" panose="020B0604020202020204" pitchFamily="34" charset="0"/>
                <a:cs typeface="Arial" panose="020B0604020202020204" pitchFamily="34" charset="0"/>
              </a:rPr>
              <a:t>9/7/26		End of Year Disco</a:t>
            </a:r>
          </a:p>
          <a:p>
            <a:r>
              <a:rPr lang="en-GB" sz="1200" dirty="0">
                <a:solidFill>
                  <a:schemeClr val="tx1"/>
                </a:solidFill>
                <a:latin typeface="Arial" panose="020B0604020202020204" pitchFamily="34" charset="0"/>
                <a:cs typeface="Arial" panose="020B0604020202020204" pitchFamily="34" charset="0"/>
              </a:rPr>
              <a:t>		Years 3 &amp; 4 4-5.30pm</a:t>
            </a:r>
          </a:p>
          <a:p>
            <a:r>
              <a:rPr lang="en-GB" sz="1200" dirty="0">
                <a:solidFill>
                  <a:schemeClr val="tx1"/>
                </a:solidFill>
                <a:latin typeface="Arial" panose="020B0604020202020204" pitchFamily="34" charset="0"/>
                <a:cs typeface="Arial" panose="020B0604020202020204" pitchFamily="34" charset="0"/>
              </a:rPr>
              <a:t>		Years 5 &amp; 6 6-7.30pm</a:t>
            </a:r>
          </a:p>
          <a:p>
            <a:r>
              <a:rPr lang="en-GB" sz="1200" dirty="0">
                <a:solidFill>
                  <a:schemeClr val="tx1"/>
                </a:solidFill>
                <a:latin typeface="Arial" panose="020B0604020202020204" pitchFamily="34" charset="0"/>
                <a:cs typeface="Arial" panose="020B0604020202020204" pitchFamily="34" charset="0"/>
              </a:rPr>
              <a:t>10/7/26	Year 6 Play Dress Rehearsal</a:t>
            </a:r>
          </a:p>
          <a:p>
            <a:r>
              <a:rPr lang="en-GB" sz="1200" dirty="0">
                <a:solidFill>
                  <a:schemeClr val="tx1"/>
                </a:solidFill>
                <a:latin typeface="Arial" panose="020B0604020202020204" pitchFamily="34" charset="0"/>
                <a:cs typeface="Arial" panose="020B0604020202020204" pitchFamily="34" charset="0"/>
              </a:rPr>
              <a:t>15/7/26	Annual </a:t>
            </a:r>
            <a:r>
              <a:rPr lang="en-GB" sz="1200" dirty="0" err="1">
                <a:solidFill>
                  <a:schemeClr val="tx1"/>
                </a:solidFill>
                <a:latin typeface="Arial" panose="020B0604020202020204" pitchFamily="34" charset="0"/>
                <a:cs typeface="Arial" panose="020B0604020202020204" pitchFamily="34" charset="0"/>
              </a:rPr>
              <a:t>Porgress</a:t>
            </a:r>
            <a:r>
              <a:rPr lang="en-GB" sz="1200" dirty="0">
                <a:solidFill>
                  <a:schemeClr val="tx1"/>
                </a:solidFill>
                <a:latin typeface="Arial" panose="020B0604020202020204" pitchFamily="34" charset="0"/>
                <a:cs typeface="Arial" panose="020B0604020202020204" pitchFamily="34" charset="0"/>
              </a:rPr>
              <a:t> Reports </a:t>
            </a:r>
          </a:p>
          <a:p>
            <a:r>
              <a:rPr lang="en-GB" sz="1200" dirty="0">
                <a:solidFill>
                  <a:schemeClr val="tx1"/>
                </a:solidFill>
                <a:latin typeface="Arial" panose="020B0604020202020204" pitchFamily="34" charset="0"/>
                <a:cs typeface="Arial" panose="020B0604020202020204" pitchFamily="34" charset="0"/>
              </a:rPr>
              <a:t>		sent out</a:t>
            </a:r>
          </a:p>
          <a:p>
            <a:r>
              <a:rPr lang="en-GB" sz="1200" dirty="0">
                <a:solidFill>
                  <a:schemeClr val="tx1"/>
                </a:solidFill>
                <a:latin typeface="Arial" panose="020B0604020202020204" pitchFamily="34" charset="0"/>
                <a:cs typeface="Arial" panose="020B0604020202020204" pitchFamily="34" charset="0"/>
              </a:rPr>
              <a:t>15/7/26	Year 6 Performance to Parents</a:t>
            </a:r>
          </a:p>
          <a:p>
            <a:r>
              <a:rPr lang="en-GB" sz="1200" dirty="0">
                <a:solidFill>
                  <a:schemeClr val="tx1"/>
                </a:solidFill>
                <a:latin typeface="Arial" panose="020B0604020202020204" pitchFamily="34" charset="0"/>
                <a:cs typeface="Arial" panose="020B0604020202020204" pitchFamily="34" charset="0"/>
              </a:rPr>
              <a:t>		1.30pm &amp; 5.30pm</a:t>
            </a:r>
          </a:p>
          <a:p>
            <a:r>
              <a:rPr lang="en-GB" sz="1200" dirty="0">
                <a:solidFill>
                  <a:schemeClr val="tx1"/>
                </a:solidFill>
                <a:latin typeface="Arial" panose="020B0604020202020204" pitchFamily="34" charset="0"/>
                <a:cs typeface="Arial" panose="020B0604020202020204" pitchFamily="34" charset="0"/>
              </a:rPr>
              <a:t>16/7/26	Year 6 Leaver’s Lunch</a:t>
            </a:r>
          </a:p>
          <a:p>
            <a:r>
              <a:rPr lang="en-GB" sz="1200" dirty="0">
                <a:solidFill>
                  <a:schemeClr val="tx1"/>
                </a:solidFill>
                <a:latin typeface="Arial" panose="020B0604020202020204" pitchFamily="34" charset="0"/>
                <a:cs typeface="Arial" panose="020B0604020202020204" pitchFamily="34" charset="0"/>
              </a:rPr>
              <a:t>17/7/26	Year 6 Leaver’s Ceremony</a:t>
            </a:r>
          </a:p>
          <a:p>
            <a:r>
              <a:rPr lang="en-GB" sz="1200" dirty="0">
                <a:solidFill>
                  <a:schemeClr val="tx1"/>
                </a:solidFill>
                <a:latin typeface="Arial" panose="020B0604020202020204" pitchFamily="34" charset="0"/>
                <a:cs typeface="Arial" panose="020B0604020202020204" pitchFamily="34" charset="0"/>
              </a:rPr>
              <a:t>		(details to be confirmed)</a:t>
            </a:r>
          </a:p>
          <a:p>
            <a:pPr algn="ctr"/>
            <a:endParaRPr lang="en-GB" sz="1200" dirty="0">
              <a:solidFill>
                <a:schemeClr val="accent1">
                  <a:lumMod val="75000"/>
                </a:schemeClr>
              </a:solidFill>
              <a:latin typeface="Arial" panose="020B0604020202020204" pitchFamily="34" charset="0"/>
              <a:cs typeface="Arial" panose="020B0604020202020204" pitchFamily="34" charset="0"/>
            </a:endParaRPr>
          </a:p>
          <a:p>
            <a:pPr algn="ctr"/>
            <a:endParaRPr lang="en-GB" sz="1200" dirty="0">
              <a:solidFill>
                <a:schemeClr val="accent1">
                  <a:lumMod val="75000"/>
                </a:schemeClr>
              </a:solidFill>
              <a:latin typeface="Arial" panose="020B0604020202020204" pitchFamily="34" charset="0"/>
              <a:cs typeface="Arial" panose="020B0604020202020204" pitchFamily="34" charset="0"/>
            </a:endParaRPr>
          </a:p>
          <a:p>
            <a:pPr algn="ctr"/>
            <a:endParaRPr lang="en-GB" b="1" dirty="0">
              <a:solidFill>
                <a:srgbClr val="008000"/>
              </a:solidFill>
              <a:latin typeface="Arial" panose="020B0604020202020204" pitchFamily="34" charset="0"/>
              <a:cs typeface="Arial" panose="020B0604020202020204" pitchFamily="34" charset="0"/>
            </a:endParaRPr>
          </a:p>
        </p:txBody>
      </p:sp>
      <p:pic>
        <p:nvPicPr>
          <p:cNvPr id="13" name="Picture 1">
            <a:extLst>
              <a:ext uri="{FF2B5EF4-FFF2-40B4-BE49-F238E27FC236}">
                <a16:creationId xmlns:a16="http://schemas.microsoft.com/office/drawing/2014/main" id="{C3F72E56-33A4-4596-9069-081E5AC65989}"/>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10937" y="7791450"/>
            <a:ext cx="895300" cy="704921"/>
          </a:xfrm>
          <a:prstGeom prst="rect">
            <a:avLst/>
          </a:prstGeom>
          <a:noFill/>
          <a:ln>
            <a:noFill/>
          </a:ln>
          <a:effectLst/>
          <a:extLst>
            <a:ext uri="{909E8E84-426E-40DD-AFC4-6F175D3DCCD1}">
              <a14:hiddenFill xmlns:a14="http://schemas.microsoft.com/office/drawing/2010/main">
                <a:solidFill>
                  <a:srgbClr val="676A5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Rectangle: Rounded Corners 9">
            <a:extLst>
              <a:ext uri="{FF2B5EF4-FFF2-40B4-BE49-F238E27FC236}">
                <a16:creationId xmlns:a16="http://schemas.microsoft.com/office/drawing/2014/main" id="{D19C4B5B-6678-4854-B163-1C25F72E897C}"/>
              </a:ext>
            </a:extLst>
          </p:cNvPr>
          <p:cNvSpPr/>
          <p:nvPr/>
        </p:nvSpPr>
        <p:spPr>
          <a:xfrm>
            <a:off x="350874" y="8695415"/>
            <a:ext cx="6783573" cy="1820363"/>
          </a:xfrm>
          <a:prstGeom prst="roundRect">
            <a:avLst/>
          </a:prstGeom>
          <a:solidFill>
            <a:schemeClr val="bg1"/>
          </a:solidFill>
          <a:ln w="7620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marL="0" marR="0" indent="0" algn="l">
              <a:spcBef>
                <a:spcPts val="0"/>
              </a:spcBef>
              <a:spcAft>
                <a:spcPts val="600"/>
              </a:spcAft>
            </a:pPr>
            <a:endParaRPr lang="en-GB" sz="1200" kern="1400">
              <a:ln>
                <a:noFill/>
              </a:ln>
              <a:solidFill>
                <a:srgbClr val="000000"/>
              </a:solidFill>
              <a:effectLst/>
              <a:latin typeface="Arial" panose="020B0604020202020204" pitchFamily="34" charset="0"/>
              <a:cs typeface="Arial" panose="020B0604020202020204" pitchFamily="34" charset="0"/>
            </a:endParaRPr>
          </a:p>
          <a:p>
            <a:pPr algn="ctr"/>
            <a:r>
              <a:rPr lang="en-GB" sz="2400">
                <a:solidFill>
                  <a:schemeClr val="accent1">
                    <a:lumMod val="76000"/>
                  </a:schemeClr>
                </a:solidFill>
                <a:latin typeface="Righteous"/>
              </a:rPr>
              <a:t>Year 2 to 3 admissions</a:t>
            </a:r>
            <a:r>
              <a:rPr lang="en-GB" sz="2000">
                <a:solidFill>
                  <a:srgbClr val="107EB0"/>
                </a:solidFill>
                <a:latin typeface="Comic Sans MS"/>
              </a:rPr>
              <a:t> </a:t>
            </a:r>
            <a:endParaRPr lang="en-GB" sz="1200"/>
          </a:p>
          <a:p>
            <a:pPr algn="ctr"/>
            <a:r>
              <a:rPr lang="en-GB" sz="1200">
                <a:solidFill>
                  <a:schemeClr val="tx1"/>
                </a:solidFill>
                <a:latin typeface="Arial"/>
                <a:cs typeface="Arial"/>
              </a:rPr>
              <a:t>Applications for Year 3 children starting in September 2026 opens on Monday 10</a:t>
            </a:r>
            <a:r>
              <a:rPr lang="en-GB" sz="1200" baseline="30000">
                <a:solidFill>
                  <a:schemeClr val="tx1"/>
                </a:solidFill>
                <a:latin typeface="Arial"/>
                <a:cs typeface="Arial"/>
              </a:rPr>
              <a:t>th</a:t>
            </a:r>
            <a:r>
              <a:rPr lang="en-GB" sz="1200">
                <a:solidFill>
                  <a:schemeClr val="tx1"/>
                </a:solidFill>
                <a:latin typeface="Arial"/>
                <a:cs typeface="Arial"/>
              </a:rPr>
              <a:t> November. To apply for a place please visit </a:t>
            </a:r>
            <a:r>
              <a:rPr lang="en-GB" sz="1200" u="sng">
                <a:solidFill>
                  <a:schemeClr val="tx1"/>
                </a:solidFill>
                <a:latin typeface="Arial"/>
                <a:cs typeface="Arial"/>
                <a:hlinkClick r:id="rId5">
                  <a:extLst>
                    <a:ext uri="{A12FA001-AC4F-418D-AE19-62706E023703}">
                      <ahyp:hlinkClr xmlns:ahyp="http://schemas.microsoft.com/office/drawing/2018/hyperlinkcolor" val="tx"/>
                    </a:ext>
                  </a:extLst>
                </a:hlinkClick>
              </a:rPr>
              <a:t>www.essex.gov.uk/admissions</a:t>
            </a:r>
            <a:endParaRPr lang="en-GB" sz="1200">
              <a:solidFill>
                <a:schemeClr val="tx1"/>
              </a:solidFill>
              <a:ea typeface="Calibri"/>
              <a:cs typeface="Calibri"/>
              <a:hlinkClick r:id="rId5">
                <a:extLst>
                  <a:ext uri="{A12FA001-AC4F-418D-AE19-62706E023703}">
                    <ahyp:hlinkClr xmlns:ahyp="http://schemas.microsoft.com/office/drawing/2018/hyperlinkcolor" val="tx"/>
                  </a:ext>
                </a:extLst>
              </a:hlinkClick>
            </a:endParaRPr>
          </a:p>
          <a:p>
            <a:pPr algn="ctr"/>
            <a:r>
              <a:rPr lang="en-GB" sz="1200">
                <a:solidFill>
                  <a:schemeClr val="tx1"/>
                </a:solidFill>
                <a:latin typeface="Arial"/>
                <a:cs typeface="Arial"/>
              </a:rPr>
              <a:t>The closing date for applications is </a:t>
            </a:r>
            <a:endParaRPr lang="en-GB" sz="1200">
              <a:solidFill>
                <a:schemeClr val="tx1"/>
              </a:solidFill>
              <a:ea typeface="Calibri"/>
              <a:cs typeface="Calibri"/>
            </a:endParaRPr>
          </a:p>
          <a:p>
            <a:pPr algn="ctr"/>
            <a:r>
              <a:rPr lang="en-GB" sz="1200" b="1">
                <a:solidFill>
                  <a:schemeClr val="tx1"/>
                </a:solidFill>
                <a:latin typeface="Arial"/>
                <a:cs typeface="Arial"/>
              </a:rPr>
              <a:t>Thursday 15</a:t>
            </a:r>
            <a:r>
              <a:rPr lang="en-GB" sz="1200" b="1" baseline="30000">
                <a:solidFill>
                  <a:schemeClr val="tx1"/>
                </a:solidFill>
                <a:latin typeface="Arial"/>
                <a:cs typeface="Arial"/>
              </a:rPr>
              <a:t>th</a:t>
            </a:r>
            <a:r>
              <a:rPr lang="en-GB" sz="1200" b="1">
                <a:solidFill>
                  <a:schemeClr val="tx1"/>
                </a:solidFill>
                <a:latin typeface="Arial"/>
                <a:cs typeface="Arial"/>
              </a:rPr>
              <a:t> January 2026.</a:t>
            </a:r>
            <a:endParaRPr lang="en-GB" sz="1200" b="1">
              <a:solidFill>
                <a:schemeClr val="tx1"/>
              </a:solidFill>
              <a:ea typeface="Calibri"/>
              <a:cs typeface="Calibri"/>
            </a:endParaRPr>
          </a:p>
          <a:p>
            <a:pPr algn="ctr"/>
            <a:endParaRPr lang="en-GB" sz="1200">
              <a:solidFill>
                <a:schemeClr val="accent1">
                  <a:lumMod val="75000"/>
                </a:schemeClr>
              </a:solidFill>
              <a:latin typeface="Righteous" panose="02010506000000020000" pitchFamily="2" charset="0"/>
            </a:endParaRPr>
          </a:p>
          <a:p>
            <a:pPr algn="ctr"/>
            <a:endParaRPr lang="en-GB" sz="2000">
              <a:solidFill>
                <a:schemeClr val="accent1">
                  <a:lumMod val="75000"/>
                </a:schemeClr>
              </a:solidFill>
              <a:latin typeface="Righteous" panose="02010506000000020000" pitchFamily="2" charset="0"/>
            </a:endParaRPr>
          </a:p>
          <a:p>
            <a:pPr algn="ctr"/>
            <a:endParaRPr lang="en-GB" b="1">
              <a:solidFill>
                <a:srgbClr val="008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0948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21CB8-C2A3-426B-A312-F2C3B72A70DE}"/>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3F90A519-6777-4411-ADC1-4600204951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1533"/>
            <a:ext cx="7559675" cy="10628747"/>
          </a:xfrm>
          <a:prstGeom prst="rect">
            <a:avLst/>
          </a:prstGeom>
        </p:spPr>
      </p:pic>
    </p:spTree>
    <p:extLst>
      <p:ext uri="{BB962C8B-B14F-4D97-AF65-F5344CB8AC3E}">
        <p14:creationId xmlns:p14="http://schemas.microsoft.com/office/powerpoint/2010/main" val="11766046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15E98278266F54DAA2C6746AF587490" ma:contentTypeVersion="19" ma:contentTypeDescription="Create a new document." ma:contentTypeScope="" ma:versionID="414a3f41fe21f30e6ee4f7dab6def5a3">
  <xsd:schema xmlns:xsd="http://www.w3.org/2001/XMLSchema" xmlns:xs="http://www.w3.org/2001/XMLSchema" xmlns:p="http://schemas.microsoft.com/office/2006/metadata/properties" xmlns:ns2="97aa5845-c4b3-4949-9892-7f3d5e6842cf" xmlns:ns3="e4e75aef-d861-45ba-b97a-1d24aa39a10f" targetNamespace="http://schemas.microsoft.com/office/2006/metadata/properties" ma:root="true" ma:fieldsID="83987781e249b721e50fd34f6bf9b3eb" ns2:_="" ns3:_="">
    <xsd:import namespace="97aa5845-c4b3-4949-9892-7f3d5e6842cf"/>
    <xsd:import namespace="e4e75aef-d861-45ba-b97a-1d24aa39a10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aa5845-c4b3-4949-9892-7f3d5e6842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c898b44-e3af-4531-aaa4-0c59f41489f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4e75aef-d861-45ba-b97a-1d24aa39a10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0aa44cb-759d-4595-8411-e0aa170992ab}" ma:internalName="TaxCatchAll" ma:showField="CatchAllData" ma:web="e4e75aef-d861-45ba-b97a-1d24aa39a10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7aa5845-c4b3-4949-9892-7f3d5e6842cf">
      <Terms xmlns="http://schemas.microsoft.com/office/infopath/2007/PartnerControls"/>
    </lcf76f155ced4ddcb4097134ff3c332f>
    <TaxCatchAll xmlns="e4e75aef-d861-45ba-b97a-1d24aa39a10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5A9C03C-8E5E-4B82-87DB-2211D9C2990A}">
  <ds:schemaRefs>
    <ds:schemaRef ds:uri="97aa5845-c4b3-4949-9892-7f3d5e6842cf"/>
    <ds:schemaRef ds:uri="e4e75aef-d861-45ba-b97a-1d24aa39a10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7BC7321-260B-4304-8E9E-CEBB6863D512}">
  <ds:schemaRefs>
    <ds:schemaRef ds:uri="97aa5845-c4b3-4949-9892-7f3d5e6842cf"/>
    <ds:schemaRef ds:uri="e4e75aef-d861-45ba-b97a-1d24aa39a10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A251058-DCD6-4151-BECE-7B6B19D469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51</TotalTime>
  <Words>2130</Words>
  <Application>Microsoft Office PowerPoint</Application>
  <PresentationFormat>Custom</PresentationFormat>
  <Paragraphs>279</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Arial Nova Cond</vt:lpstr>
      <vt:lpstr>Calibri</vt:lpstr>
      <vt:lpstr>Calibri Light</vt:lpstr>
      <vt:lpstr>Comic Sans MS</vt:lpstr>
      <vt:lpstr>Open Sans</vt:lpstr>
      <vt:lpstr>Righteous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Sheehan - Inspires MAT</dc:creator>
  <cp:lastModifiedBy>PTA - Witham Oaks Academy - Inspires MAT</cp:lastModifiedBy>
  <cp:revision>250</cp:revision>
  <cp:lastPrinted>2025-01-23T09:38:12Z</cp:lastPrinted>
  <dcterms:created xsi:type="dcterms:W3CDTF">2024-07-31T10:28:51Z</dcterms:created>
  <dcterms:modified xsi:type="dcterms:W3CDTF">2026-04-24T16:09:38Z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0x010100515E98278266F54DAA2C6746AF587490</vt:lpwstr>
  </property>
  <property fmtid="{D5CDD505-2E9C-101B-9397-08002B2CF9AE}" pid="3" name="MediaServiceImageTags">
    <vt:lpwstr/>
  </property>
</Properties>
</file>