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2" r:id="rId2"/>
    <p:sldId id="345" r:id="rId3"/>
    <p:sldId id="274" r:id="rId4"/>
    <p:sldId id="273" r:id="rId5"/>
    <p:sldId id="346" r:id="rId6"/>
    <p:sldId id="355" r:id="rId7"/>
    <p:sldId id="360" r:id="rId8"/>
    <p:sldId id="361" r:id="rId9"/>
    <p:sldId id="362" r:id="rId10"/>
    <p:sldId id="363" r:id="rId11"/>
    <p:sldId id="364" r:id="rId12"/>
    <p:sldId id="365" r:id="rId13"/>
    <p:sldId id="288" r:id="rId14"/>
    <p:sldId id="359" r:id="rId15"/>
    <p:sldId id="343" r:id="rId16"/>
    <p:sldId id="356" r:id="rId17"/>
    <p:sldId id="357" r:id="rId18"/>
    <p:sldId id="358" r:id="rId19"/>
    <p:sldId id="29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67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484" autoAdjust="0"/>
  </p:normalViewPr>
  <p:slideViewPr>
    <p:cSldViewPr snapToGrid="0">
      <p:cViewPr varScale="1">
        <p:scale>
          <a:sx n="79" d="100"/>
          <a:sy n="79" d="100"/>
        </p:scale>
        <p:origin x="979"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B89164-5B2C-4BB3-95C8-4223B2BB222B}" type="datetimeFigureOut">
              <a:rPr lang="en-GB" smtClean="0"/>
              <a:t>17/11/2022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3B172-D23A-4B75-A6BC-C03AE5ED4787}" type="slidenum">
              <a:rPr lang="en-GB" smtClean="0"/>
              <a:t>‹#›</a:t>
            </a:fld>
            <a:endParaRPr lang="en-GB"/>
          </a:p>
        </p:txBody>
      </p:sp>
    </p:spTree>
    <p:extLst>
      <p:ext uri="{BB962C8B-B14F-4D97-AF65-F5344CB8AC3E}">
        <p14:creationId xmlns:p14="http://schemas.microsoft.com/office/powerpoint/2010/main" val="120480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GB" dirty="0"/>
          </a:p>
        </p:txBody>
      </p:sp>
      <p:sp>
        <p:nvSpPr>
          <p:cNvPr id="4" name="Slide Number Placeholder 3"/>
          <p:cNvSpPr>
            <a:spLocks noGrp="1"/>
          </p:cNvSpPr>
          <p:nvPr>
            <p:ph type="sldNum" sz="quarter" idx="5"/>
          </p:nvPr>
        </p:nvSpPr>
        <p:spPr/>
        <p:txBody>
          <a:bodyPr/>
          <a:lstStyle/>
          <a:p>
            <a:fld id="{7323B172-D23A-4B75-A6BC-C03AE5ED4787}" type="slidenum">
              <a:rPr lang="en-GB" smtClean="0"/>
              <a:t>4</a:t>
            </a:fld>
            <a:endParaRPr lang="en-GB"/>
          </a:p>
        </p:txBody>
      </p:sp>
    </p:spTree>
    <p:extLst>
      <p:ext uri="{BB962C8B-B14F-4D97-AF65-F5344CB8AC3E}">
        <p14:creationId xmlns:p14="http://schemas.microsoft.com/office/powerpoint/2010/main" val="52704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Tell pupils that bullying rarely happens between two people without others being involved. Ask them who else might be involved. You could give them suggestions including: someone who sees it happening but says nothing, someone who tries to help, someone who gets involved in the bullying. Record their feedback on a board or flipchart.</a:t>
            </a:r>
          </a:p>
        </p:txBody>
      </p:sp>
      <p:sp>
        <p:nvSpPr>
          <p:cNvPr id="4" name="Slide Number Placeholder 3"/>
          <p:cNvSpPr>
            <a:spLocks noGrp="1"/>
          </p:cNvSpPr>
          <p:nvPr>
            <p:ph type="sldNum" sz="quarter" idx="5"/>
          </p:nvPr>
        </p:nvSpPr>
        <p:spPr/>
        <p:txBody>
          <a:bodyPr/>
          <a:lstStyle/>
          <a:p>
            <a:fld id="{7323B172-D23A-4B75-A6BC-C03AE5ED4787}" type="slidenum">
              <a:rPr lang="en-GB" smtClean="0"/>
              <a:t>6</a:t>
            </a:fld>
            <a:endParaRPr lang="en-GB" dirty="0"/>
          </a:p>
        </p:txBody>
      </p:sp>
    </p:spTree>
    <p:extLst>
      <p:ext uri="{BB962C8B-B14F-4D97-AF65-F5344CB8AC3E}">
        <p14:creationId xmlns:p14="http://schemas.microsoft.com/office/powerpoint/2010/main" val="3817407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Tell pupils that bullying rarely happens between two people without others being involved. Ask them who else might be involved. You could give them suggestions including: someone who sees it happening but says nothing, someone who tries to help, someone who gets involved in the bullying. Record their feedback on a board or flipchart.</a:t>
            </a:r>
          </a:p>
        </p:txBody>
      </p:sp>
      <p:sp>
        <p:nvSpPr>
          <p:cNvPr id="4" name="Slide Number Placeholder 3"/>
          <p:cNvSpPr>
            <a:spLocks noGrp="1"/>
          </p:cNvSpPr>
          <p:nvPr>
            <p:ph type="sldNum" sz="quarter" idx="5"/>
          </p:nvPr>
        </p:nvSpPr>
        <p:spPr/>
        <p:txBody>
          <a:bodyPr/>
          <a:lstStyle/>
          <a:p>
            <a:fld id="{7323B172-D23A-4B75-A6BC-C03AE5ED4787}" type="slidenum">
              <a:rPr lang="en-GB" smtClean="0"/>
              <a:t>7</a:t>
            </a:fld>
            <a:endParaRPr lang="en-GB" dirty="0"/>
          </a:p>
        </p:txBody>
      </p:sp>
    </p:spTree>
    <p:extLst>
      <p:ext uri="{BB962C8B-B14F-4D97-AF65-F5344CB8AC3E}">
        <p14:creationId xmlns:p14="http://schemas.microsoft.com/office/powerpoint/2010/main" val="450509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Tell pupils that bullying rarely happens between two people without others being involved. Ask them who else might be involved. You could give them suggestions including: someone who sees it happening but says nothing, someone who tries to help, someone who gets involved in the bullying. Record their feedback on a board or flipchart.</a:t>
            </a:r>
          </a:p>
        </p:txBody>
      </p:sp>
      <p:sp>
        <p:nvSpPr>
          <p:cNvPr id="4" name="Slide Number Placeholder 3"/>
          <p:cNvSpPr>
            <a:spLocks noGrp="1"/>
          </p:cNvSpPr>
          <p:nvPr>
            <p:ph type="sldNum" sz="quarter" idx="5"/>
          </p:nvPr>
        </p:nvSpPr>
        <p:spPr/>
        <p:txBody>
          <a:bodyPr/>
          <a:lstStyle/>
          <a:p>
            <a:fld id="{7323B172-D23A-4B75-A6BC-C03AE5ED4787}" type="slidenum">
              <a:rPr lang="en-GB" smtClean="0"/>
              <a:t>8</a:t>
            </a:fld>
            <a:endParaRPr lang="en-GB" dirty="0"/>
          </a:p>
        </p:txBody>
      </p:sp>
    </p:spTree>
    <p:extLst>
      <p:ext uri="{BB962C8B-B14F-4D97-AF65-F5344CB8AC3E}">
        <p14:creationId xmlns:p14="http://schemas.microsoft.com/office/powerpoint/2010/main" val="127322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Tell pupils that bullying rarely happens between two people without others being involved. Ask them who else might be involved. You could give them suggestions including: someone who sees it happening but says nothing, someone who tries to help, someone who gets involved in the bullying. Record their feedback on a board or flipchart.</a:t>
            </a:r>
          </a:p>
        </p:txBody>
      </p:sp>
      <p:sp>
        <p:nvSpPr>
          <p:cNvPr id="4" name="Slide Number Placeholder 3"/>
          <p:cNvSpPr>
            <a:spLocks noGrp="1"/>
          </p:cNvSpPr>
          <p:nvPr>
            <p:ph type="sldNum" sz="quarter" idx="5"/>
          </p:nvPr>
        </p:nvSpPr>
        <p:spPr/>
        <p:txBody>
          <a:bodyPr/>
          <a:lstStyle/>
          <a:p>
            <a:fld id="{7323B172-D23A-4B75-A6BC-C03AE5ED4787}" type="slidenum">
              <a:rPr lang="en-GB" smtClean="0"/>
              <a:t>9</a:t>
            </a:fld>
            <a:endParaRPr lang="en-GB" dirty="0"/>
          </a:p>
        </p:txBody>
      </p:sp>
    </p:spTree>
    <p:extLst>
      <p:ext uri="{BB962C8B-B14F-4D97-AF65-F5344CB8AC3E}">
        <p14:creationId xmlns:p14="http://schemas.microsoft.com/office/powerpoint/2010/main" val="2278784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Tell pupils that bullying rarely happens between two people without others being involved. Ask them who else might be involved. You could give them suggestions including: someone who sees it happening but says nothing, someone who tries to help, someone who gets involved in the bullying. Record their feedback on a board or flipchart.</a:t>
            </a:r>
          </a:p>
        </p:txBody>
      </p:sp>
      <p:sp>
        <p:nvSpPr>
          <p:cNvPr id="4" name="Slide Number Placeholder 3"/>
          <p:cNvSpPr>
            <a:spLocks noGrp="1"/>
          </p:cNvSpPr>
          <p:nvPr>
            <p:ph type="sldNum" sz="quarter" idx="5"/>
          </p:nvPr>
        </p:nvSpPr>
        <p:spPr/>
        <p:txBody>
          <a:bodyPr/>
          <a:lstStyle/>
          <a:p>
            <a:fld id="{7323B172-D23A-4B75-A6BC-C03AE5ED4787}" type="slidenum">
              <a:rPr lang="en-GB" smtClean="0"/>
              <a:t>10</a:t>
            </a:fld>
            <a:endParaRPr lang="en-GB" dirty="0"/>
          </a:p>
        </p:txBody>
      </p:sp>
    </p:spTree>
    <p:extLst>
      <p:ext uri="{BB962C8B-B14F-4D97-AF65-F5344CB8AC3E}">
        <p14:creationId xmlns:p14="http://schemas.microsoft.com/office/powerpoint/2010/main" val="2186434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Tell pupils that bullying rarely happens between two people without others being involved. Ask them who else might be involved. You could give them suggestions including: someone who sees it happening but says nothing, someone who tries to help, someone who gets involved in the bullying. Record their feedback on a board or flipchart.</a:t>
            </a:r>
          </a:p>
        </p:txBody>
      </p:sp>
      <p:sp>
        <p:nvSpPr>
          <p:cNvPr id="4" name="Slide Number Placeholder 3"/>
          <p:cNvSpPr>
            <a:spLocks noGrp="1"/>
          </p:cNvSpPr>
          <p:nvPr>
            <p:ph type="sldNum" sz="quarter" idx="5"/>
          </p:nvPr>
        </p:nvSpPr>
        <p:spPr/>
        <p:txBody>
          <a:bodyPr/>
          <a:lstStyle/>
          <a:p>
            <a:fld id="{7323B172-D23A-4B75-A6BC-C03AE5ED4787}" type="slidenum">
              <a:rPr lang="en-GB" smtClean="0"/>
              <a:t>11</a:t>
            </a:fld>
            <a:endParaRPr lang="en-GB" dirty="0"/>
          </a:p>
        </p:txBody>
      </p:sp>
    </p:spTree>
    <p:extLst>
      <p:ext uri="{BB962C8B-B14F-4D97-AF65-F5344CB8AC3E}">
        <p14:creationId xmlns:p14="http://schemas.microsoft.com/office/powerpoint/2010/main" val="2127987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Tell pupils that bullying rarely happens between two people without others being involved. Ask them who else might be involved. You could give them suggestions including: someone who sees it happening but says nothing, someone who tries to help, someone who gets involved in the bullying. Record their feedback on a board or flipchart.</a:t>
            </a:r>
          </a:p>
        </p:txBody>
      </p:sp>
      <p:sp>
        <p:nvSpPr>
          <p:cNvPr id="4" name="Slide Number Placeholder 3"/>
          <p:cNvSpPr>
            <a:spLocks noGrp="1"/>
          </p:cNvSpPr>
          <p:nvPr>
            <p:ph type="sldNum" sz="quarter" idx="5"/>
          </p:nvPr>
        </p:nvSpPr>
        <p:spPr/>
        <p:txBody>
          <a:bodyPr/>
          <a:lstStyle/>
          <a:p>
            <a:fld id="{7323B172-D23A-4B75-A6BC-C03AE5ED4787}" type="slidenum">
              <a:rPr lang="en-GB" smtClean="0"/>
              <a:t>12</a:t>
            </a:fld>
            <a:endParaRPr lang="en-GB" dirty="0"/>
          </a:p>
        </p:txBody>
      </p:sp>
    </p:spTree>
    <p:extLst>
      <p:ext uri="{BB962C8B-B14F-4D97-AF65-F5344CB8AC3E}">
        <p14:creationId xmlns:p14="http://schemas.microsoft.com/office/powerpoint/2010/main" val="3573622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Sharing a smile Asking ‘are you OK?’ Inviting someone to join in a game at break time, especially if you notice they have no one to play with Offering to help someone in a maths lesson if you notice they are finding something difficult Pass on a compliment - tell someone something you like about them</a:t>
            </a:r>
          </a:p>
        </p:txBody>
      </p:sp>
      <p:sp>
        <p:nvSpPr>
          <p:cNvPr id="4" name="Slide Number Placeholder 3"/>
          <p:cNvSpPr>
            <a:spLocks noGrp="1"/>
          </p:cNvSpPr>
          <p:nvPr>
            <p:ph type="sldNum" sz="quarter" idx="5"/>
          </p:nvPr>
        </p:nvSpPr>
        <p:spPr/>
        <p:txBody>
          <a:bodyPr/>
          <a:lstStyle/>
          <a:p>
            <a:fld id="{7323B172-D23A-4B75-A6BC-C03AE5ED4787}" type="slidenum">
              <a:rPr lang="en-GB" smtClean="0"/>
              <a:t>13</a:t>
            </a:fld>
            <a:endParaRPr lang="en-GB"/>
          </a:p>
        </p:txBody>
      </p:sp>
    </p:spTree>
    <p:extLst>
      <p:ext uri="{BB962C8B-B14F-4D97-AF65-F5344CB8AC3E}">
        <p14:creationId xmlns:p14="http://schemas.microsoft.com/office/powerpoint/2010/main" val="956840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B878F-6AC4-4249-8AD9-4C4669CCEE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B78AF-B642-4B09-B4DB-8AFC9CA1A5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2DCC67-1C0D-4C98-9EF5-036173A2AF0D}"/>
              </a:ext>
            </a:extLst>
          </p:cNvPr>
          <p:cNvSpPr>
            <a:spLocks noGrp="1"/>
          </p:cNvSpPr>
          <p:nvPr>
            <p:ph type="dt" sz="half" idx="10"/>
          </p:nvPr>
        </p:nvSpPr>
        <p:spPr/>
        <p:txBody>
          <a:bodyPr/>
          <a:lstStyle/>
          <a:p>
            <a:fld id="{EA5A6BB9-3E62-48A1-B6D0-1A05CC7DDC19}" type="datetimeFigureOut">
              <a:rPr lang="en-GB" smtClean="0"/>
              <a:t>17/11/2022</a:t>
            </a:fld>
            <a:endParaRPr lang="en-GB"/>
          </a:p>
        </p:txBody>
      </p:sp>
      <p:sp>
        <p:nvSpPr>
          <p:cNvPr id="5" name="Footer Placeholder 4">
            <a:extLst>
              <a:ext uri="{FF2B5EF4-FFF2-40B4-BE49-F238E27FC236}">
                <a16:creationId xmlns:a16="http://schemas.microsoft.com/office/drawing/2014/main" id="{86B8748E-20B4-40C2-8A9B-FD8A830A81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9A2CFB-4CE8-4E36-B8EE-594A815AB717}"/>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168703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0C599-574D-4F4C-B70F-92F5D9ED6E8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2F1F50-6FE8-4103-924D-AD6DA4A3C6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537032-2551-4C4B-BA09-8506CABEE3F6}"/>
              </a:ext>
            </a:extLst>
          </p:cNvPr>
          <p:cNvSpPr>
            <a:spLocks noGrp="1"/>
          </p:cNvSpPr>
          <p:nvPr>
            <p:ph type="dt" sz="half" idx="10"/>
          </p:nvPr>
        </p:nvSpPr>
        <p:spPr/>
        <p:txBody>
          <a:bodyPr/>
          <a:lstStyle/>
          <a:p>
            <a:fld id="{EA5A6BB9-3E62-48A1-B6D0-1A05CC7DDC19}" type="datetimeFigureOut">
              <a:rPr lang="en-GB" smtClean="0"/>
              <a:t>17/11/2022</a:t>
            </a:fld>
            <a:endParaRPr lang="en-GB"/>
          </a:p>
        </p:txBody>
      </p:sp>
      <p:sp>
        <p:nvSpPr>
          <p:cNvPr id="5" name="Footer Placeholder 4">
            <a:extLst>
              <a:ext uri="{FF2B5EF4-FFF2-40B4-BE49-F238E27FC236}">
                <a16:creationId xmlns:a16="http://schemas.microsoft.com/office/drawing/2014/main" id="{5E49441C-FA94-45BE-93DF-639C9A3BAC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BD6A3C-A13F-4DB0-8452-7DBA75DAAA05}"/>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206207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FA68DC-6E1F-4A64-BCE6-83B56EA081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3881CF-677B-4244-8E03-474EB40E0E4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BCA0E5-E380-4CA8-9DB0-9895AE49F7FA}"/>
              </a:ext>
            </a:extLst>
          </p:cNvPr>
          <p:cNvSpPr>
            <a:spLocks noGrp="1"/>
          </p:cNvSpPr>
          <p:nvPr>
            <p:ph type="dt" sz="half" idx="10"/>
          </p:nvPr>
        </p:nvSpPr>
        <p:spPr/>
        <p:txBody>
          <a:bodyPr/>
          <a:lstStyle/>
          <a:p>
            <a:fld id="{EA5A6BB9-3E62-48A1-B6D0-1A05CC7DDC19}" type="datetimeFigureOut">
              <a:rPr lang="en-GB" smtClean="0"/>
              <a:t>17/11/2022</a:t>
            </a:fld>
            <a:endParaRPr lang="en-GB"/>
          </a:p>
        </p:txBody>
      </p:sp>
      <p:sp>
        <p:nvSpPr>
          <p:cNvPr id="5" name="Footer Placeholder 4">
            <a:extLst>
              <a:ext uri="{FF2B5EF4-FFF2-40B4-BE49-F238E27FC236}">
                <a16:creationId xmlns:a16="http://schemas.microsoft.com/office/drawing/2014/main" id="{6D0E19A4-1A94-4619-8E3A-9FF52FD891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DC5A0-C695-486D-B9B6-4D7AA2150CCF}"/>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7561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6161B-7C65-4CB7-938A-E1EACBEE54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B88967-0E61-4143-95DD-60E33E49A0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0A197C-C95A-43BA-8E67-9705FFE68FE7}"/>
              </a:ext>
            </a:extLst>
          </p:cNvPr>
          <p:cNvSpPr>
            <a:spLocks noGrp="1"/>
          </p:cNvSpPr>
          <p:nvPr>
            <p:ph type="dt" sz="half" idx="10"/>
          </p:nvPr>
        </p:nvSpPr>
        <p:spPr/>
        <p:txBody>
          <a:bodyPr/>
          <a:lstStyle/>
          <a:p>
            <a:fld id="{EA5A6BB9-3E62-48A1-B6D0-1A05CC7DDC19}" type="datetimeFigureOut">
              <a:rPr lang="en-GB" smtClean="0"/>
              <a:t>17/11/2022</a:t>
            </a:fld>
            <a:endParaRPr lang="en-GB"/>
          </a:p>
        </p:txBody>
      </p:sp>
      <p:sp>
        <p:nvSpPr>
          <p:cNvPr id="5" name="Footer Placeholder 4">
            <a:extLst>
              <a:ext uri="{FF2B5EF4-FFF2-40B4-BE49-F238E27FC236}">
                <a16:creationId xmlns:a16="http://schemas.microsoft.com/office/drawing/2014/main" id="{EE96117C-F693-4CDF-B0B3-8B0CC520C0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166DA1-BD13-4A43-BFBF-796AEC4E8C27}"/>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332209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0C90-E660-4564-A477-EC3419E7EE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F34F67F-4634-44A8-8896-A8DBBEEB70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F23096-E4E8-4D8D-99FD-059E1C3A2DBA}"/>
              </a:ext>
            </a:extLst>
          </p:cNvPr>
          <p:cNvSpPr>
            <a:spLocks noGrp="1"/>
          </p:cNvSpPr>
          <p:nvPr>
            <p:ph type="dt" sz="half" idx="10"/>
          </p:nvPr>
        </p:nvSpPr>
        <p:spPr/>
        <p:txBody>
          <a:bodyPr/>
          <a:lstStyle/>
          <a:p>
            <a:fld id="{EA5A6BB9-3E62-48A1-B6D0-1A05CC7DDC19}" type="datetimeFigureOut">
              <a:rPr lang="en-GB" smtClean="0"/>
              <a:t>17/11/2022</a:t>
            </a:fld>
            <a:endParaRPr lang="en-GB"/>
          </a:p>
        </p:txBody>
      </p:sp>
      <p:sp>
        <p:nvSpPr>
          <p:cNvPr id="5" name="Footer Placeholder 4">
            <a:extLst>
              <a:ext uri="{FF2B5EF4-FFF2-40B4-BE49-F238E27FC236}">
                <a16:creationId xmlns:a16="http://schemas.microsoft.com/office/drawing/2014/main" id="{810EF3A3-2276-4C39-ADFD-531E19D48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8A3FA-3B20-4CF2-AC71-6B2D2D351DBD}"/>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1720883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C2E97-4EDC-4B39-AE7B-CD72096F05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0348D0-281D-4A31-84EB-18F6B6E73B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44CA4C-4C27-4F15-BBB6-5AEA498D48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5EAEDD6-9631-4D59-8C9D-D77876202A0B}"/>
              </a:ext>
            </a:extLst>
          </p:cNvPr>
          <p:cNvSpPr>
            <a:spLocks noGrp="1"/>
          </p:cNvSpPr>
          <p:nvPr>
            <p:ph type="dt" sz="half" idx="10"/>
          </p:nvPr>
        </p:nvSpPr>
        <p:spPr/>
        <p:txBody>
          <a:bodyPr/>
          <a:lstStyle/>
          <a:p>
            <a:fld id="{EA5A6BB9-3E62-48A1-B6D0-1A05CC7DDC19}" type="datetimeFigureOut">
              <a:rPr lang="en-GB" smtClean="0"/>
              <a:t>17/11/2022</a:t>
            </a:fld>
            <a:endParaRPr lang="en-GB"/>
          </a:p>
        </p:txBody>
      </p:sp>
      <p:sp>
        <p:nvSpPr>
          <p:cNvPr id="6" name="Footer Placeholder 5">
            <a:extLst>
              <a:ext uri="{FF2B5EF4-FFF2-40B4-BE49-F238E27FC236}">
                <a16:creationId xmlns:a16="http://schemas.microsoft.com/office/drawing/2014/main" id="{FFC9EDD2-DC22-44DC-90D0-0359608B06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0FCD6A-405B-4EFC-8AC5-7F2F8DD716DF}"/>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3033811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DC570-2803-4399-B147-677A918381A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801774-BBBC-43C8-965E-1B38C860B9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0D889FB-1E22-48CD-81FB-741078F951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00DF97-7B19-4A6A-AEE4-F33D1379CD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1D45BC-ECD5-4619-A735-FD93533864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C538B8-D16C-471C-8C6E-91919AB777D5}"/>
              </a:ext>
            </a:extLst>
          </p:cNvPr>
          <p:cNvSpPr>
            <a:spLocks noGrp="1"/>
          </p:cNvSpPr>
          <p:nvPr>
            <p:ph type="dt" sz="half" idx="10"/>
          </p:nvPr>
        </p:nvSpPr>
        <p:spPr/>
        <p:txBody>
          <a:bodyPr/>
          <a:lstStyle/>
          <a:p>
            <a:fld id="{EA5A6BB9-3E62-48A1-B6D0-1A05CC7DDC19}" type="datetimeFigureOut">
              <a:rPr lang="en-GB" smtClean="0"/>
              <a:t>17/11/2022</a:t>
            </a:fld>
            <a:endParaRPr lang="en-GB"/>
          </a:p>
        </p:txBody>
      </p:sp>
      <p:sp>
        <p:nvSpPr>
          <p:cNvPr id="8" name="Footer Placeholder 7">
            <a:extLst>
              <a:ext uri="{FF2B5EF4-FFF2-40B4-BE49-F238E27FC236}">
                <a16:creationId xmlns:a16="http://schemas.microsoft.com/office/drawing/2014/main" id="{B740457E-EAEB-4E3E-B723-095685428CD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1DCB4A-422F-4BFB-BC22-768681DF71B2}"/>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2693453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E22AE-BE3B-48D0-A358-5D3F2FFB05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DAF151-DAA2-43EC-A5F9-92308897255D}"/>
              </a:ext>
            </a:extLst>
          </p:cNvPr>
          <p:cNvSpPr>
            <a:spLocks noGrp="1"/>
          </p:cNvSpPr>
          <p:nvPr>
            <p:ph type="dt" sz="half" idx="10"/>
          </p:nvPr>
        </p:nvSpPr>
        <p:spPr/>
        <p:txBody>
          <a:bodyPr/>
          <a:lstStyle/>
          <a:p>
            <a:fld id="{EA5A6BB9-3E62-48A1-B6D0-1A05CC7DDC19}" type="datetimeFigureOut">
              <a:rPr lang="en-GB" smtClean="0"/>
              <a:t>17/11/2022</a:t>
            </a:fld>
            <a:endParaRPr lang="en-GB"/>
          </a:p>
        </p:txBody>
      </p:sp>
      <p:sp>
        <p:nvSpPr>
          <p:cNvPr id="4" name="Footer Placeholder 3">
            <a:extLst>
              <a:ext uri="{FF2B5EF4-FFF2-40B4-BE49-F238E27FC236}">
                <a16:creationId xmlns:a16="http://schemas.microsoft.com/office/drawing/2014/main" id="{D2455091-2C5F-406A-8F33-605B16B584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49C4F5-B59E-4B81-A5CC-ECD0B8E4F2E3}"/>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4202208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A98199-B524-4B7B-83B6-D7CCD265412A}"/>
              </a:ext>
            </a:extLst>
          </p:cNvPr>
          <p:cNvSpPr>
            <a:spLocks noGrp="1"/>
          </p:cNvSpPr>
          <p:nvPr>
            <p:ph type="dt" sz="half" idx="10"/>
          </p:nvPr>
        </p:nvSpPr>
        <p:spPr/>
        <p:txBody>
          <a:bodyPr/>
          <a:lstStyle/>
          <a:p>
            <a:fld id="{EA5A6BB9-3E62-48A1-B6D0-1A05CC7DDC19}" type="datetimeFigureOut">
              <a:rPr lang="en-GB" smtClean="0"/>
              <a:t>17/11/2022</a:t>
            </a:fld>
            <a:endParaRPr lang="en-GB"/>
          </a:p>
        </p:txBody>
      </p:sp>
      <p:sp>
        <p:nvSpPr>
          <p:cNvPr id="3" name="Footer Placeholder 2">
            <a:extLst>
              <a:ext uri="{FF2B5EF4-FFF2-40B4-BE49-F238E27FC236}">
                <a16:creationId xmlns:a16="http://schemas.microsoft.com/office/drawing/2014/main" id="{6A54FB48-E8CE-4DE4-B412-748197486DE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F35ED38-CB8A-491F-B0B2-D2D094FDF97B}"/>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253804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10C4-2259-4C59-8030-9B3E551E17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D99A82D-5ADF-4206-AA4C-65198F9EB5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1BC4853-B95C-4A80-A3EA-17D6B4686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05D0D1-5410-4835-B7F1-67F19C6DA839}"/>
              </a:ext>
            </a:extLst>
          </p:cNvPr>
          <p:cNvSpPr>
            <a:spLocks noGrp="1"/>
          </p:cNvSpPr>
          <p:nvPr>
            <p:ph type="dt" sz="half" idx="10"/>
          </p:nvPr>
        </p:nvSpPr>
        <p:spPr/>
        <p:txBody>
          <a:bodyPr/>
          <a:lstStyle/>
          <a:p>
            <a:fld id="{EA5A6BB9-3E62-48A1-B6D0-1A05CC7DDC19}" type="datetimeFigureOut">
              <a:rPr lang="en-GB" smtClean="0"/>
              <a:t>17/11/2022</a:t>
            </a:fld>
            <a:endParaRPr lang="en-GB"/>
          </a:p>
        </p:txBody>
      </p:sp>
      <p:sp>
        <p:nvSpPr>
          <p:cNvPr id="6" name="Footer Placeholder 5">
            <a:extLst>
              <a:ext uri="{FF2B5EF4-FFF2-40B4-BE49-F238E27FC236}">
                <a16:creationId xmlns:a16="http://schemas.microsoft.com/office/drawing/2014/main" id="{10B70693-8A6D-43DB-AB93-22D47A53C8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CDFB8E-0577-4C43-B5F2-325F710F8926}"/>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1387871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848BD-B2D9-48C9-9316-AB14B31FA5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3D2EFA0-A71C-4EB6-B4F2-EC14C67084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8828C67-2B5E-4882-926E-16C99E5361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F4893E-1796-4969-81D1-82C07439AC16}"/>
              </a:ext>
            </a:extLst>
          </p:cNvPr>
          <p:cNvSpPr>
            <a:spLocks noGrp="1"/>
          </p:cNvSpPr>
          <p:nvPr>
            <p:ph type="dt" sz="half" idx="10"/>
          </p:nvPr>
        </p:nvSpPr>
        <p:spPr/>
        <p:txBody>
          <a:bodyPr/>
          <a:lstStyle/>
          <a:p>
            <a:fld id="{EA5A6BB9-3E62-48A1-B6D0-1A05CC7DDC19}" type="datetimeFigureOut">
              <a:rPr lang="en-GB" smtClean="0"/>
              <a:t>17/11/2022</a:t>
            </a:fld>
            <a:endParaRPr lang="en-GB"/>
          </a:p>
        </p:txBody>
      </p:sp>
      <p:sp>
        <p:nvSpPr>
          <p:cNvPr id="6" name="Footer Placeholder 5">
            <a:extLst>
              <a:ext uri="{FF2B5EF4-FFF2-40B4-BE49-F238E27FC236}">
                <a16:creationId xmlns:a16="http://schemas.microsoft.com/office/drawing/2014/main" id="{3A6F73D7-E4D1-49B2-B8AF-3C4B3378B2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1ACCDC-BD1E-47F6-8061-35E42B366A8D}"/>
              </a:ext>
            </a:extLst>
          </p:cNvPr>
          <p:cNvSpPr>
            <a:spLocks noGrp="1"/>
          </p:cNvSpPr>
          <p:nvPr>
            <p:ph type="sldNum" sz="quarter" idx="12"/>
          </p:nvPr>
        </p:nvSpPr>
        <p:spPr/>
        <p:txBody>
          <a:bodyPr/>
          <a:lstStyle/>
          <a:p>
            <a:fld id="{3138F4F0-28C0-4974-83DD-FE0BC3CF4761}" type="slidenum">
              <a:rPr lang="en-GB" smtClean="0"/>
              <a:t>‹#›</a:t>
            </a:fld>
            <a:endParaRPr lang="en-GB"/>
          </a:p>
        </p:txBody>
      </p:sp>
    </p:spTree>
    <p:extLst>
      <p:ext uri="{BB962C8B-B14F-4D97-AF65-F5344CB8AC3E}">
        <p14:creationId xmlns:p14="http://schemas.microsoft.com/office/powerpoint/2010/main" val="1404677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D98FFC-3D66-4CFA-A8ED-A1E13F0165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CF7345-26DA-4AB0-AA34-2349B8C170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58B51A-C3A2-48B9-8EEA-FFC78A4B3F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A6BB9-3E62-48A1-B6D0-1A05CC7DDC19}" type="datetimeFigureOut">
              <a:rPr lang="en-GB" smtClean="0"/>
              <a:t>17/11/2022</a:t>
            </a:fld>
            <a:endParaRPr lang="en-GB"/>
          </a:p>
        </p:txBody>
      </p:sp>
      <p:sp>
        <p:nvSpPr>
          <p:cNvPr id="5" name="Footer Placeholder 4">
            <a:extLst>
              <a:ext uri="{FF2B5EF4-FFF2-40B4-BE49-F238E27FC236}">
                <a16:creationId xmlns:a16="http://schemas.microsoft.com/office/drawing/2014/main" id="{8EF31564-275A-46E2-B9F8-A840A44277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BD15C0-41CA-4473-BC6A-44E0CCED96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8F4F0-28C0-4974-83DD-FE0BC3CF4761}" type="slidenum">
              <a:rPr lang="en-GB" smtClean="0"/>
              <a:t>‹#›</a:t>
            </a:fld>
            <a:endParaRPr lang="en-GB"/>
          </a:p>
        </p:txBody>
      </p:sp>
    </p:spTree>
    <p:extLst>
      <p:ext uri="{BB962C8B-B14F-4D97-AF65-F5344CB8AC3E}">
        <p14:creationId xmlns:p14="http://schemas.microsoft.com/office/powerpoint/2010/main" val="1314550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aMfgZRdVbdw" TargetMode="Externa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freepngimg.com/png/30257-video-icon-imag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2270A1-DE9E-1A40-A1BC-3F98B997EF11}"/>
              </a:ext>
            </a:extLst>
          </p:cNvPr>
          <p:cNvSpPr/>
          <p:nvPr/>
        </p:nvSpPr>
        <p:spPr>
          <a:xfrm>
            <a:off x="5670841" y="0"/>
            <a:ext cx="6521160" cy="6858000"/>
          </a:xfrm>
          <a:prstGeom prst="rect">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A2B50C2-90FC-164A-B701-8B5ACEA2F527}"/>
              </a:ext>
            </a:extLst>
          </p:cNvPr>
          <p:cNvSpPr/>
          <p:nvPr/>
        </p:nvSpPr>
        <p:spPr>
          <a:xfrm>
            <a:off x="0" y="0"/>
            <a:ext cx="5670840" cy="6858000"/>
          </a:xfrm>
          <a:prstGeom prst="rect">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6CD4E703-98B0-7D4E-BA1A-28EAFBCFBD9B}"/>
              </a:ext>
            </a:extLst>
          </p:cNvPr>
          <p:cNvSpPr/>
          <p:nvPr/>
        </p:nvSpPr>
        <p:spPr>
          <a:xfrm rot="5400000">
            <a:off x="2579025" y="3091815"/>
            <a:ext cx="6858000" cy="674370"/>
          </a:xfrm>
          <a:prstGeom prst="triangle">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6D397F0-D4CA-004B-9738-B7B7FA799810}"/>
              </a:ext>
            </a:extLst>
          </p:cNvPr>
          <p:cNvPicPr>
            <a:picLocks noChangeAspect="1"/>
          </p:cNvPicPr>
          <p:nvPr/>
        </p:nvPicPr>
        <p:blipFill>
          <a:blip r:embed="rId2"/>
          <a:stretch>
            <a:fillRect/>
          </a:stretch>
        </p:blipFill>
        <p:spPr>
          <a:xfrm>
            <a:off x="42140" y="-1700540"/>
            <a:ext cx="211198" cy="8558540"/>
          </a:xfrm>
          <a:prstGeom prst="rect">
            <a:avLst/>
          </a:prstGeom>
        </p:spPr>
      </p:pic>
      <p:pic>
        <p:nvPicPr>
          <p:cNvPr id="25" name="Picture 24">
            <a:extLst>
              <a:ext uri="{FF2B5EF4-FFF2-40B4-BE49-F238E27FC236}">
                <a16:creationId xmlns:a16="http://schemas.microsoft.com/office/drawing/2014/main" id="{39E0A9EF-3686-1740-A243-B008191CE06D}"/>
              </a:ext>
            </a:extLst>
          </p:cNvPr>
          <p:cNvPicPr>
            <a:picLocks noChangeAspect="1"/>
          </p:cNvPicPr>
          <p:nvPr/>
        </p:nvPicPr>
        <p:blipFill>
          <a:blip r:embed="rId2"/>
          <a:stretch>
            <a:fillRect/>
          </a:stretch>
        </p:blipFill>
        <p:spPr>
          <a:xfrm>
            <a:off x="274952" y="0"/>
            <a:ext cx="211198" cy="8558540"/>
          </a:xfrm>
          <a:prstGeom prst="rect">
            <a:avLst/>
          </a:prstGeom>
        </p:spPr>
      </p:pic>
      <p:pic>
        <p:nvPicPr>
          <p:cNvPr id="26" name="Picture 25">
            <a:extLst>
              <a:ext uri="{FF2B5EF4-FFF2-40B4-BE49-F238E27FC236}">
                <a16:creationId xmlns:a16="http://schemas.microsoft.com/office/drawing/2014/main" id="{5143E9A6-C909-4B45-8CAD-39038B16F272}"/>
              </a:ext>
            </a:extLst>
          </p:cNvPr>
          <p:cNvPicPr>
            <a:picLocks noChangeAspect="1"/>
          </p:cNvPicPr>
          <p:nvPr/>
        </p:nvPicPr>
        <p:blipFill>
          <a:blip r:embed="rId2"/>
          <a:stretch>
            <a:fillRect/>
          </a:stretch>
        </p:blipFill>
        <p:spPr>
          <a:xfrm rot="10800000">
            <a:off x="11687516" y="-1700540"/>
            <a:ext cx="211198" cy="8558540"/>
          </a:xfrm>
          <a:prstGeom prst="rect">
            <a:avLst/>
          </a:prstGeom>
        </p:spPr>
      </p:pic>
      <p:pic>
        <p:nvPicPr>
          <p:cNvPr id="27" name="Picture 26">
            <a:extLst>
              <a:ext uri="{FF2B5EF4-FFF2-40B4-BE49-F238E27FC236}">
                <a16:creationId xmlns:a16="http://schemas.microsoft.com/office/drawing/2014/main" id="{C6847FCD-657B-174F-85F8-280D89D2BE5F}"/>
              </a:ext>
            </a:extLst>
          </p:cNvPr>
          <p:cNvPicPr>
            <a:picLocks noChangeAspect="1"/>
          </p:cNvPicPr>
          <p:nvPr/>
        </p:nvPicPr>
        <p:blipFill>
          <a:blip r:embed="rId2"/>
          <a:stretch>
            <a:fillRect/>
          </a:stretch>
        </p:blipFill>
        <p:spPr>
          <a:xfrm rot="10800000">
            <a:off x="11920328" y="0"/>
            <a:ext cx="211198" cy="8558540"/>
          </a:xfrm>
          <a:prstGeom prst="rect">
            <a:avLst/>
          </a:prstGeom>
        </p:spPr>
      </p:pic>
      <p:pic>
        <p:nvPicPr>
          <p:cNvPr id="34" name="Picture 33">
            <a:extLst>
              <a:ext uri="{FF2B5EF4-FFF2-40B4-BE49-F238E27FC236}">
                <a16:creationId xmlns:a16="http://schemas.microsoft.com/office/drawing/2014/main" id="{AE886FC7-9084-3B43-9A1D-61EBF30C1182}"/>
              </a:ext>
            </a:extLst>
          </p:cNvPr>
          <p:cNvPicPr>
            <a:picLocks noChangeAspect="1"/>
          </p:cNvPicPr>
          <p:nvPr/>
        </p:nvPicPr>
        <p:blipFill>
          <a:blip r:embed="rId3">
            <a:alphaModFix amt="10000"/>
          </a:blip>
          <a:stretch>
            <a:fillRect/>
          </a:stretch>
        </p:blipFill>
        <p:spPr>
          <a:xfrm rot="1800000">
            <a:off x="257452" y="-2523990"/>
            <a:ext cx="7838100" cy="3624068"/>
          </a:xfrm>
          <a:prstGeom prst="rect">
            <a:avLst/>
          </a:prstGeom>
        </p:spPr>
      </p:pic>
      <p:pic>
        <p:nvPicPr>
          <p:cNvPr id="37" name="Picture 36">
            <a:extLst>
              <a:ext uri="{FF2B5EF4-FFF2-40B4-BE49-F238E27FC236}">
                <a16:creationId xmlns:a16="http://schemas.microsoft.com/office/drawing/2014/main" id="{29FAEC84-754C-814C-9440-07BB720FB5FD}"/>
              </a:ext>
            </a:extLst>
          </p:cNvPr>
          <p:cNvPicPr>
            <a:picLocks noChangeAspect="1"/>
          </p:cNvPicPr>
          <p:nvPr/>
        </p:nvPicPr>
        <p:blipFill>
          <a:blip r:embed="rId4">
            <a:alphaModFix amt="10000"/>
          </a:blip>
          <a:stretch>
            <a:fillRect/>
          </a:stretch>
        </p:blipFill>
        <p:spPr>
          <a:xfrm rot="13500000">
            <a:off x="8223495" y="5330732"/>
            <a:ext cx="3114186" cy="2937911"/>
          </a:xfrm>
          <a:prstGeom prst="rect">
            <a:avLst/>
          </a:prstGeom>
        </p:spPr>
      </p:pic>
      <p:sp>
        <p:nvSpPr>
          <p:cNvPr id="13" name="TextBox 12">
            <a:extLst>
              <a:ext uri="{FF2B5EF4-FFF2-40B4-BE49-F238E27FC236}">
                <a16:creationId xmlns:a16="http://schemas.microsoft.com/office/drawing/2014/main" id="{7C27C552-7950-294A-B120-16867A301804}"/>
              </a:ext>
            </a:extLst>
          </p:cNvPr>
          <p:cNvSpPr txBox="1"/>
          <p:nvPr/>
        </p:nvSpPr>
        <p:spPr>
          <a:xfrm>
            <a:off x="656396" y="2453185"/>
            <a:ext cx="5359978" cy="1754326"/>
          </a:xfrm>
          <a:prstGeom prst="rect">
            <a:avLst/>
          </a:prstGeom>
          <a:noFill/>
        </p:spPr>
        <p:txBody>
          <a:bodyPr wrap="square" rtlCol="0">
            <a:spAutoFit/>
          </a:bodyPr>
          <a:lstStyle/>
          <a:p>
            <a:pPr algn="ctr"/>
            <a:r>
              <a:rPr lang="en-US" sz="5400" b="1" dirty="0">
                <a:solidFill>
                  <a:schemeClr val="bg1"/>
                </a:solidFill>
                <a:cs typeface="Arial" panose="020B0604020202020204" pitchFamily="34" charset="0"/>
              </a:rPr>
              <a:t>ANTI-BULLYING</a:t>
            </a:r>
          </a:p>
          <a:p>
            <a:pPr algn="ctr"/>
            <a:r>
              <a:rPr lang="en-US" sz="5400" b="1" dirty="0">
                <a:solidFill>
                  <a:schemeClr val="bg1"/>
                </a:solidFill>
                <a:cs typeface="Arial" panose="020B0604020202020204" pitchFamily="34" charset="0"/>
              </a:rPr>
              <a:t>WEEK 2022</a:t>
            </a:r>
          </a:p>
        </p:txBody>
      </p:sp>
      <p:pic>
        <p:nvPicPr>
          <p:cNvPr id="4" name="Picture 3">
            <a:extLst>
              <a:ext uri="{FF2B5EF4-FFF2-40B4-BE49-F238E27FC236}">
                <a16:creationId xmlns:a16="http://schemas.microsoft.com/office/drawing/2014/main" id="{DCFA7377-610F-8C4C-8518-1A0DFDC384D8}"/>
              </a:ext>
            </a:extLst>
          </p:cNvPr>
          <p:cNvPicPr>
            <a:picLocks noChangeAspect="1"/>
          </p:cNvPicPr>
          <p:nvPr/>
        </p:nvPicPr>
        <p:blipFill>
          <a:blip r:embed="rId5"/>
          <a:stretch>
            <a:fillRect/>
          </a:stretch>
        </p:blipFill>
        <p:spPr>
          <a:xfrm>
            <a:off x="6599636" y="845227"/>
            <a:ext cx="4777018" cy="4777018"/>
          </a:xfrm>
          <a:prstGeom prst="rect">
            <a:avLst/>
          </a:prstGeom>
        </p:spPr>
      </p:pic>
      <p:pic>
        <p:nvPicPr>
          <p:cNvPr id="19" name="Picture 18">
            <a:extLst>
              <a:ext uri="{FF2B5EF4-FFF2-40B4-BE49-F238E27FC236}">
                <a16:creationId xmlns:a16="http://schemas.microsoft.com/office/drawing/2014/main" id="{221D8E19-893C-2A49-8AA9-1C030799C97C}"/>
              </a:ext>
            </a:extLst>
          </p:cNvPr>
          <p:cNvPicPr>
            <a:picLocks noChangeAspect="1"/>
          </p:cNvPicPr>
          <p:nvPr/>
        </p:nvPicPr>
        <p:blipFill>
          <a:blip r:embed="rId6"/>
          <a:stretch>
            <a:fillRect/>
          </a:stretch>
        </p:blipFill>
        <p:spPr>
          <a:xfrm rot="10800000">
            <a:off x="3058889" y="4404815"/>
            <a:ext cx="749300" cy="533400"/>
          </a:xfrm>
          <a:prstGeom prst="rect">
            <a:avLst/>
          </a:prstGeom>
        </p:spPr>
      </p:pic>
      <p:pic>
        <p:nvPicPr>
          <p:cNvPr id="29" name="Picture 28">
            <a:extLst>
              <a:ext uri="{FF2B5EF4-FFF2-40B4-BE49-F238E27FC236}">
                <a16:creationId xmlns:a16="http://schemas.microsoft.com/office/drawing/2014/main" id="{E1B89E7B-4A92-5B4D-841B-4B10B12C13CF}"/>
              </a:ext>
            </a:extLst>
          </p:cNvPr>
          <p:cNvPicPr>
            <a:picLocks noChangeAspect="1"/>
          </p:cNvPicPr>
          <p:nvPr/>
        </p:nvPicPr>
        <p:blipFill>
          <a:blip r:embed="rId7"/>
          <a:stretch>
            <a:fillRect/>
          </a:stretch>
        </p:blipFill>
        <p:spPr>
          <a:xfrm>
            <a:off x="3109689" y="1686885"/>
            <a:ext cx="647700" cy="558800"/>
          </a:xfrm>
          <a:prstGeom prst="rect">
            <a:avLst/>
          </a:prstGeom>
        </p:spPr>
      </p:pic>
    </p:spTree>
    <p:extLst>
      <p:ext uri="{BB962C8B-B14F-4D97-AF65-F5344CB8AC3E}">
        <p14:creationId xmlns:p14="http://schemas.microsoft.com/office/powerpoint/2010/main" val="511263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0" y="0"/>
            <a:ext cx="12192000" cy="6858000"/>
          </a:xfrm>
          <a:prstGeom prst="rect">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Oval 23">
            <a:extLst>
              <a:ext uri="{FF2B5EF4-FFF2-40B4-BE49-F238E27FC236}">
                <a16:creationId xmlns:a16="http://schemas.microsoft.com/office/drawing/2014/main" id="{35CB52D9-6E78-40A3-8474-AD62D17821AB}"/>
              </a:ext>
            </a:extLst>
          </p:cNvPr>
          <p:cNvSpPr/>
          <p:nvPr/>
        </p:nvSpPr>
        <p:spPr>
          <a:xfrm>
            <a:off x="3213544" y="-186812"/>
            <a:ext cx="7581900" cy="7581900"/>
          </a:xfrm>
          <a:prstGeom prst="ellipse">
            <a:avLst/>
          </a:prstGeom>
          <a:solidFill>
            <a:srgbClr val="1C186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2811BDFE-D5DF-0F48-8189-3B5028AAC424}"/>
              </a:ext>
            </a:extLst>
          </p:cNvPr>
          <p:cNvGrpSpPr/>
          <p:nvPr/>
        </p:nvGrpSpPr>
        <p:grpSpPr>
          <a:xfrm>
            <a:off x="-1944842" y="5564825"/>
            <a:ext cx="14389801" cy="2407039"/>
            <a:chOff x="-1847566" y="5564825"/>
            <a:chExt cx="14389801" cy="2407039"/>
          </a:xfrm>
        </p:grpSpPr>
        <p:sp>
          <p:nvSpPr>
            <p:cNvPr id="15" name="Right Arrow 14">
              <a:extLst>
                <a:ext uri="{FF2B5EF4-FFF2-40B4-BE49-F238E27FC236}">
                  <a16:creationId xmlns:a16="http://schemas.microsoft.com/office/drawing/2014/main" id="{3D2C5F55-C183-4542-BA15-2B1ABA3DDC65}"/>
                </a:ext>
              </a:extLst>
            </p:cNvPr>
            <p:cNvSpPr/>
            <p:nvPr/>
          </p:nvSpPr>
          <p:spPr>
            <a:xfrm rot="152137">
              <a:off x="-1847566" y="5564825"/>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6433F873-2853-4048-A1F0-74B567725246}"/>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10</a:t>
              </a:fld>
              <a:endParaRPr lang="en-US" sz="1600" dirty="0"/>
            </a:p>
          </p:txBody>
        </p:sp>
        <p:sp>
          <p:nvSpPr>
            <p:cNvPr id="18" name="TextBox 17">
              <a:extLst>
                <a:ext uri="{FF2B5EF4-FFF2-40B4-BE49-F238E27FC236}">
                  <a16:creationId xmlns:a16="http://schemas.microsoft.com/office/drawing/2014/main" id="{AFC9F74B-9ADB-4B49-B96F-CBC3DA076CF9}"/>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pic>
        <p:nvPicPr>
          <p:cNvPr id="12" name="Picture 11">
            <a:extLst>
              <a:ext uri="{FF2B5EF4-FFF2-40B4-BE49-F238E27FC236}">
                <a16:creationId xmlns:a16="http://schemas.microsoft.com/office/drawing/2014/main" id="{9C393637-63C0-4FBA-8512-6698A045FF47}"/>
              </a:ext>
            </a:extLst>
          </p:cNvPr>
          <p:cNvPicPr>
            <a:picLocks noChangeAspect="1"/>
          </p:cNvPicPr>
          <p:nvPr/>
        </p:nvPicPr>
        <p:blipFill>
          <a:blip r:embed="rId3">
            <a:alphaModFix amt="10000"/>
          </a:blip>
          <a:stretch>
            <a:fillRect/>
          </a:stretch>
        </p:blipFill>
        <p:spPr>
          <a:xfrm rot="18900000" flipH="1">
            <a:off x="10089227" y="-563731"/>
            <a:ext cx="2677056" cy="2525524"/>
          </a:xfrm>
          <a:prstGeom prst="rect">
            <a:avLst/>
          </a:prstGeom>
        </p:spPr>
      </p:pic>
      <p:sp>
        <p:nvSpPr>
          <p:cNvPr id="13" name="Right Arrow 17">
            <a:extLst>
              <a:ext uri="{FF2B5EF4-FFF2-40B4-BE49-F238E27FC236}">
                <a16:creationId xmlns:a16="http://schemas.microsoft.com/office/drawing/2014/main" id="{44093226-2CB6-4810-849E-E2F3702DF6AA}"/>
              </a:ext>
            </a:extLst>
          </p:cNvPr>
          <p:cNvSpPr/>
          <p:nvPr/>
        </p:nvSpPr>
        <p:spPr>
          <a:xfrm rot="21447924">
            <a:off x="244940" y="-40089"/>
            <a:ext cx="5580457" cy="1878194"/>
          </a:xfrm>
          <a:prstGeom prst="rightArrow">
            <a:avLst>
              <a:gd name="adj1" fmla="val 61731"/>
              <a:gd name="adj2" fmla="val 51955"/>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Roles involved in bullying</a:t>
            </a:r>
          </a:p>
        </p:txBody>
      </p:sp>
      <p:sp>
        <p:nvSpPr>
          <p:cNvPr id="30" name="TextBox 29">
            <a:extLst>
              <a:ext uri="{FF2B5EF4-FFF2-40B4-BE49-F238E27FC236}">
                <a16:creationId xmlns:a16="http://schemas.microsoft.com/office/drawing/2014/main" id="{25D8D43C-F0C9-46FF-8618-5B4D64F65C98}"/>
              </a:ext>
            </a:extLst>
          </p:cNvPr>
          <p:cNvSpPr txBox="1"/>
          <p:nvPr/>
        </p:nvSpPr>
        <p:spPr>
          <a:xfrm>
            <a:off x="4483047" y="129985"/>
            <a:ext cx="7502813" cy="6247864"/>
          </a:xfrm>
          <a:prstGeom prst="rect">
            <a:avLst/>
          </a:prstGeom>
          <a:noFill/>
        </p:spPr>
        <p:txBody>
          <a:bodyPr wrap="square" rtlCol="0">
            <a:spAutoFit/>
          </a:bodyPr>
          <a:lstStyle/>
          <a:p>
            <a:pPr algn="ctr"/>
            <a:r>
              <a:rPr lang="en-US" sz="4000" b="1" dirty="0">
                <a:cs typeface="Arial" panose="020B0604020202020204" pitchFamily="34" charset="0"/>
              </a:rPr>
              <a:t>‘Reinforcer’ </a:t>
            </a:r>
          </a:p>
          <a:p>
            <a:pPr algn="ctr"/>
            <a:r>
              <a:rPr lang="en-GB" sz="4000" dirty="0"/>
              <a:t>The ‘reinforcer’ is someone who doesn’t ‘do’ any bullying themselves but supports the bullying behaviour by standing by the ringleader and assistants, laughing along and encouraging the behaviour to continue. </a:t>
            </a:r>
            <a:endParaRPr lang="en-US" sz="4000" b="1" dirty="0">
              <a:solidFill>
                <a:srgbClr val="FF0048"/>
              </a:solidFill>
              <a:cs typeface="Arial" panose="020B0604020202020204" pitchFamily="34" charset="0"/>
            </a:endParaRPr>
          </a:p>
        </p:txBody>
      </p:sp>
      <p:grpSp>
        <p:nvGrpSpPr>
          <p:cNvPr id="19" name="Group 18">
            <a:extLst>
              <a:ext uri="{FF2B5EF4-FFF2-40B4-BE49-F238E27FC236}">
                <a16:creationId xmlns:a16="http://schemas.microsoft.com/office/drawing/2014/main" id="{C1A952A7-7F87-48F8-9705-F5A6608D98CE}"/>
              </a:ext>
            </a:extLst>
          </p:cNvPr>
          <p:cNvGrpSpPr/>
          <p:nvPr/>
        </p:nvGrpSpPr>
        <p:grpSpPr>
          <a:xfrm>
            <a:off x="415883" y="1714959"/>
            <a:ext cx="4013550" cy="4013550"/>
            <a:chOff x="8583501" y="1520676"/>
            <a:chExt cx="1764000" cy="1764000"/>
          </a:xfrm>
        </p:grpSpPr>
        <p:sp>
          <p:nvSpPr>
            <p:cNvPr id="20" name="Oval 19">
              <a:extLst>
                <a:ext uri="{FF2B5EF4-FFF2-40B4-BE49-F238E27FC236}">
                  <a16:creationId xmlns:a16="http://schemas.microsoft.com/office/drawing/2014/main" id="{C77044D4-9CEE-4DCC-B37A-784C0766918A}"/>
                </a:ext>
              </a:extLst>
            </p:cNvPr>
            <p:cNvSpPr>
              <a:spLocks noChangeAspect="1"/>
            </p:cNvSpPr>
            <p:nvPr/>
          </p:nvSpPr>
          <p:spPr>
            <a:xfrm>
              <a:off x="8583501" y="1520676"/>
              <a:ext cx="1764000" cy="1764000"/>
            </a:xfrm>
            <a:prstGeom prst="ellipse">
              <a:avLst/>
            </a:prstGeom>
            <a:solidFill>
              <a:srgbClr val="9B15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pic>
          <p:nvPicPr>
            <p:cNvPr id="21" name="Picture 20">
              <a:extLst>
                <a:ext uri="{FF2B5EF4-FFF2-40B4-BE49-F238E27FC236}">
                  <a16:creationId xmlns:a16="http://schemas.microsoft.com/office/drawing/2014/main" id="{B19339E4-495F-43C5-A297-599099CD333E}"/>
                </a:ext>
              </a:extLst>
            </p:cNvPr>
            <p:cNvPicPr>
              <a:picLocks noChangeAspect="1"/>
            </p:cNvPicPr>
            <p:nvPr/>
          </p:nvPicPr>
          <p:blipFill rotWithShape="1">
            <a:blip r:embed="rId4"/>
            <a:srcRect l="9834" t="7085" r="9315" b="10307"/>
            <a:stretch/>
          </p:blipFill>
          <p:spPr>
            <a:xfrm>
              <a:off x="8784000" y="1728000"/>
              <a:ext cx="1368000" cy="1368000"/>
            </a:xfrm>
            <a:prstGeom prst="ellipse">
              <a:avLst/>
            </a:prstGeom>
          </p:spPr>
        </p:pic>
      </p:grpSp>
    </p:spTree>
    <p:extLst>
      <p:ext uri="{BB962C8B-B14F-4D97-AF65-F5344CB8AC3E}">
        <p14:creationId xmlns:p14="http://schemas.microsoft.com/office/powerpoint/2010/main" val="137247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0" y="0"/>
            <a:ext cx="12192000" cy="6858000"/>
          </a:xfrm>
          <a:prstGeom prst="rect">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Oval 23">
            <a:extLst>
              <a:ext uri="{FF2B5EF4-FFF2-40B4-BE49-F238E27FC236}">
                <a16:creationId xmlns:a16="http://schemas.microsoft.com/office/drawing/2014/main" id="{35CB52D9-6E78-40A3-8474-AD62D17821AB}"/>
              </a:ext>
            </a:extLst>
          </p:cNvPr>
          <p:cNvSpPr/>
          <p:nvPr/>
        </p:nvSpPr>
        <p:spPr>
          <a:xfrm>
            <a:off x="3213544" y="-186812"/>
            <a:ext cx="7581900" cy="7581900"/>
          </a:xfrm>
          <a:prstGeom prst="ellipse">
            <a:avLst/>
          </a:prstGeom>
          <a:solidFill>
            <a:srgbClr val="1C186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2811BDFE-D5DF-0F48-8189-3B5028AAC424}"/>
              </a:ext>
            </a:extLst>
          </p:cNvPr>
          <p:cNvGrpSpPr/>
          <p:nvPr/>
        </p:nvGrpSpPr>
        <p:grpSpPr>
          <a:xfrm>
            <a:off x="-1954569" y="5564825"/>
            <a:ext cx="14389801" cy="2407039"/>
            <a:chOff x="-1847566" y="5564825"/>
            <a:chExt cx="14389801" cy="2407039"/>
          </a:xfrm>
        </p:grpSpPr>
        <p:sp>
          <p:nvSpPr>
            <p:cNvPr id="15" name="Right Arrow 14">
              <a:extLst>
                <a:ext uri="{FF2B5EF4-FFF2-40B4-BE49-F238E27FC236}">
                  <a16:creationId xmlns:a16="http://schemas.microsoft.com/office/drawing/2014/main" id="{3D2C5F55-C183-4542-BA15-2B1ABA3DDC65}"/>
                </a:ext>
              </a:extLst>
            </p:cNvPr>
            <p:cNvSpPr/>
            <p:nvPr/>
          </p:nvSpPr>
          <p:spPr>
            <a:xfrm rot="152137">
              <a:off x="-1847566" y="5564825"/>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6433F873-2853-4048-A1F0-74B567725246}"/>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11</a:t>
              </a:fld>
              <a:endParaRPr lang="en-US" sz="1600" dirty="0"/>
            </a:p>
          </p:txBody>
        </p:sp>
        <p:sp>
          <p:nvSpPr>
            <p:cNvPr id="18" name="TextBox 17">
              <a:extLst>
                <a:ext uri="{FF2B5EF4-FFF2-40B4-BE49-F238E27FC236}">
                  <a16:creationId xmlns:a16="http://schemas.microsoft.com/office/drawing/2014/main" id="{AFC9F74B-9ADB-4B49-B96F-CBC3DA076CF9}"/>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pic>
        <p:nvPicPr>
          <p:cNvPr id="12" name="Picture 11">
            <a:extLst>
              <a:ext uri="{FF2B5EF4-FFF2-40B4-BE49-F238E27FC236}">
                <a16:creationId xmlns:a16="http://schemas.microsoft.com/office/drawing/2014/main" id="{9C393637-63C0-4FBA-8512-6698A045FF47}"/>
              </a:ext>
            </a:extLst>
          </p:cNvPr>
          <p:cNvPicPr>
            <a:picLocks noChangeAspect="1"/>
          </p:cNvPicPr>
          <p:nvPr/>
        </p:nvPicPr>
        <p:blipFill>
          <a:blip r:embed="rId3">
            <a:alphaModFix amt="10000"/>
          </a:blip>
          <a:stretch>
            <a:fillRect/>
          </a:stretch>
        </p:blipFill>
        <p:spPr>
          <a:xfrm rot="18900000" flipH="1">
            <a:off x="10089227" y="-563731"/>
            <a:ext cx="2677056" cy="2525524"/>
          </a:xfrm>
          <a:prstGeom prst="rect">
            <a:avLst/>
          </a:prstGeom>
        </p:spPr>
      </p:pic>
      <p:sp>
        <p:nvSpPr>
          <p:cNvPr id="13" name="Right Arrow 17">
            <a:extLst>
              <a:ext uri="{FF2B5EF4-FFF2-40B4-BE49-F238E27FC236}">
                <a16:creationId xmlns:a16="http://schemas.microsoft.com/office/drawing/2014/main" id="{44093226-2CB6-4810-849E-E2F3702DF6AA}"/>
              </a:ext>
            </a:extLst>
          </p:cNvPr>
          <p:cNvSpPr/>
          <p:nvPr/>
        </p:nvSpPr>
        <p:spPr>
          <a:xfrm rot="21447924">
            <a:off x="244940" y="-40089"/>
            <a:ext cx="5580457" cy="1878194"/>
          </a:xfrm>
          <a:prstGeom prst="rightArrow">
            <a:avLst>
              <a:gd name="adj1" fmla="val 61731"/>
              <a:gd name="adj2" fmla="val 51955"/>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Roles involved in bullying</a:t>
            </a:r>
          </a:p>
        </p:txBody>
      </p:sp>
      <p:sp>
        <p:nvSpPr>
          <p:cNvPr id="30" name="TextBox 29">
            <a:extLst>
              <a:ext uri="{FF2B5EF4-FFF2-40B4-BE49-F238E27FC236}">
                <a16:creationId xmlns:a16="http://schemas.microsoft.com/office/drawing/2014/main" id="{25D8D43C-F0C9-46FF-8618-5B4D64F65C98}"/>
              </a:ext>
            </a:extLst>
          </p:cNvPr>
          <p:cNvSpPr txBox="1"/>
          <p:nvPr/>
        </p:nvSpPr>
        <p:spPr>
          <a:xfrm>
            <a:off x="4483047" y="129985"/>
            <a:ext cx="7502813" cy="5632311"/>
          </a:xfrm>
          <a:prstGeom prst="rect">
            <a:avLst/>
          </a:prstGeom>
          <a:noFill/>
        </p:spPr>
        <p:txBody>
          <a:bodyPr wrap="square" rtlCol="0">
            <a:spAutoFit/>
          </a:bodyPr>
          <a:lstStyle/>
          <a:p>
            <a:pPr algn="ctr"/>
            <a:r>
              <a:rPr lang="en-US" sz="4000" b="1" dirty="0">
                <a:cs typeface="Arial" panose="020B0604020202020204" pitchFamily="34" charset="0"/>
              </a:rPr>
              <a:t>‘Defender’ </a:t>
            </a:r>
          </a:p>
          <a:p>
            <a:pPr algn="ctr"/>
            <a:r>
              <a:rPr lang="en-GB" sz="4000" dirty="0"/>
              <a:t>There is also the ‘defender’, and that doesn’t always mean actively standing up to the ones doing the bullying – it could also mean telling a trusted adult what they have seen or even just asking the target if they are ok. </a:t>
            </a:r>
            <a:endParaRPr lang="en-US" sz="4000" b="1" dirty="0">
              <a:solidFill>
                <a:srgbClr val="FF0048"/>
              </a:solidFill>
              <a:cs typeface="Arial" panose="020B0604020202020204" pitchFamily="34" charset="0"/>
            </a:endParaRPr>
          </a:p>
        </p:txBody>
      </p:sp>
      <p:grpSp>
        <p:nvGrpSpPr>
          <p:cNvPr id="16" name="Group 15">
            <a:extLst>
              <a:ext uri="{FF2B5EF4-FFF2-40B4-BE49-F238E27FC236}">
                <a16:creationId xmlns:a16="http://schemas.microsoft.com/office/drawing/2014/main" id="{BDEEA7D4-9BBA-4E5E-BE0F-60543B86DC1D}"/>
              </a:ext>
            </a:extLst>
          </p:cNvPr>
          <p:cNvGrpSpPr/>
          <p:nvPr/>
        </p:nvGrpSpPr>
        <p:grpSpPr>
          <a:xfrm>
            <a:off x="380630" y="1821715"/>
            <a:ext cx="4013550" cy="4013550"/>
            <a:chOff x="5256000" y="3744000"/>
            <a:chExt cx="1764000" cy="1764000"/>
          </a:xfrm>
        </p:grpSpPr>
        <p:sp>
          <p:nvSpPr>
            <p:cNvPr id="22" name="Oval 21">
              <a:extLst>
                <a:ext uri="{FF2B5EF4-FFF2-40B4-BE49-F238E27FC236}">
                  <a16:creationId xmlns:a16="http://schemas.microsoft.com/office/drawing/2014/main" id="{91417CB5-EFE4-4111-8ACB-8371D6F9FA61}"/>
                </a:ext>
              </a:extLst>
            </p:cNvPr>
            <p:cNvSpPr>
              <a:spLocks noChangeAspect="1"/>
            </p:cNvSpPr>
            <p:nvPr/>
          </p:nvSpPr>
          <p:spPr>
            <a:xfrm>
              <a:off x="5256000" y="3744000"/>
              <a:ext cx="1764000" cy="1764000"/>
            </a:xfrm>
            <a:prstGeom prst="ellipse">
              <a:avLst/>
            </a:prstGeom>
            <a:solidFill>
              <a:srgbClr val="30663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pic>
          <p:nvPicPr>
            <p:cNvPr id="23" name="Picture 22">
              <a:extLst>
                <a:ext uri="{FF2B5EF4-FFF2-40B4-BE49-F238E27FC236}">
                  <a16:creationId xmlns:a16="http://schemas.microsoft.com/office/drawing/2014/main" id="{49E8E683-B8D4-4A96-B82B-B8D36576F008}"/>
                </a:ext>
              </a:extLst>
            </p:cNvPr>
            <p:cNvPicPr>
              <a:picLocks noChangeAspect="1"/>
            </p:cNvPicPr>
            <p:nvPr/>
          </p:nvPicPr>
          <p:blipFill rotWithShape="1">
            <a:blip r:embed="rId4"/>
            <a:srcRect l="8954" t="5595" r="11879" b="18404"/>
            <a:stretch/>
          </p:blipFill>
          <p:spPr>
            <a:xfrm>
              <a:off x="5459300" y="3947423"/>
              <a:ext cx="1368000" cy="1368000"/>
            </a:xfrm>
            <a:prstGeom prst="ellipse">
              <a:avLst/>
            </a:prstGeom>
          </p:spPr>
        </p:pic>
      </p:grpSp>
    </p:spTree>
    <p:extLst>
      <p:ext uri="{BB962C8B-B14F-4D97-AF65-F5344CB8AC3E}">
        <p14:creationId xmlns:p14="http://schemas.microsoft.com/office/powerpoint/2010/main" val="129243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0" y="0"/>
            <a:ext cx="12192000" cy="6858000"/>
          </a:xfrm>
          <a:prstGeom prst="rect">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Oval 23">
            <a:extLst>
              <a:ext uri="{FF2B5EF4-FFF2-40B4-BE49-F238E27FC236}">
                <a16:creationId xmlns:a16="http://schemas.microsoft.com/office/drawing/2014/main" id="{35CB52D9-6E78-40A3-8474-AD62D17821AB}"/>
              </a:ext>
            </a:extLst>
          </p:cNvPr>
          <p:cNvSpPr/>
          <p:nvPr/>
        </p:nvSpPr>
        <p:spPr>
          <a:xfrm>
            <a:off x="3213544" y="-186812"/>
            <a:ext cx="7581900" cy="7581900"/>
          </a:xfrm>
          <a:prstGeom prst="ellipse">
            <a:avLst/>
          </a:prstGeom>
          <a:solidFill>
            <a:srgbClr val="1C186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2811BDFE-D5DF-0F48-8189-3B5028AAC424}"/>
              </a:ext>
            </a:extLst>
          </p:cNvPr>
          <p:cNvGrpSpPr/>
          <p:nvPr/>
        </p:nvGrpSpPr>
        <p:grpSpPr>
          <a:xfrm>
            <a:off x="-1954569" y="5564825"/>
            <a:ext cx="14389801" cy="2407039"/>
            <a:chOff x="-1847566" y="5564825"/>
            <a:chExt cx="14389801" cy="2407039"/>
          </a:xfrm>
        </p:grpSpPr>
        <p:sp>
          <p:nvSpPr>
            <p:cNvPr id="15" name="Right Arrow 14">
              <a:extLst>
                <a:ext uri="{FF2B5EF4-FFF2-40B4-BE49-F238E27FC236}">
                  <a16:creationId xmlns:a16="http://schemas.microsoft.com/office/drawing/2014/main" id="{3D2C5F55-C183-4542-BA15-2B1ABA3DDC65}"/>
                </a:ext>
              </a:extLst>
            </p:cNvPr>
            <p:cNvSpPr/>
            <p:nvPr/>
          </p:nvSpPr>
          <p:spPr>
            <a:xfrm rot="152137">
              <a:off x="-1847566" y="5564825"/>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6433F873-2853-4048-A1F0-74B567725246}"/>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12</a:t>
              </a:fld>
              <a:endParaRPr lang="en-US" sz="1600" dirty="0"/>
            </a:p>
          </p:txBody>
        </p:sp>
        <p:sp>
          <p:nvSpPr>
            <p:cNvPr id="18" name="TextBox 17">
              <a:extLst>
                <a:ext uri="{FF2B5EF4-FFF2-40B4-BE49-F238E27FC236}">
                  <a16:creationId xmlns:a16="http://schemas.microsoft.com/office/drawing/2014/main" id="{AFC9F74B-9ADB-4B49-B96F-CBC3DA076CF9}"/>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pic>
        <p:nvPicPr>
          <p:cNvPr id="12" name="Picture 11">
            <a:extLst>
              <a:ext uri="{FF2B5EF4-FFF2-40B4-BE49-F238E27FC236}">
                <a16:creationId xmlns:a16="http://schemas.microsoft.com/office/drawing/2014/main" id="{9C393637-63C0-4FBA-8512-6698A045FF47}"/>
              </a:ext>
            </a:extLst>
          </p:cNvPr>
          <p:cNvPicPr>
            <a:picLocks noChangeAspect="1"/>
          </p:cNvPicPr>
          <p:nvPr/>
        </p:nvPicPr>
        <p:blipFill>
          <a:blip r:embed="rId3">
            <a:alphaModFix amt="10000"/>
          </a:blip>
          <a:stretch>
            <a:fillRect/>
          </a:stretch>
        </p:blipFill>
        <p:spPr>
          <a:xfrm rot="18900000" flipH="1">
            <a:off x="10089227" y="-563731"/>
            <a:ext cx="2677056" cy="2525524"/>
          </a:xfrm>
          <a:prstGeom prst="rect">
            <a:avLst/>
          </a:prstGeom>
        </p:spPr>
      </p:pic>
      <p:sp>
        <p:nvSpPr>
          <p:cNvPr id="13" name="Right Arrow 17">
            <a:extLst>
              <a:ext uri="{FF2B5EF4-FFF2-40B4-BE49-F238E27FC236}">
                <a16:creationId xmlns:a16="http://schemas.microsoft.com/office/drawing/2014/main" id="{44093226-2CB6-4810-849E-E2F3702DF6AA}"/>
              </a:ext>
            </a:extLst>
          </p:cNvPr>
          <p:cNvSpPr/>
          <p:nvPr/>
        </p:nvSpPr>
        <p:spPr>
          <a:xfrm rot="21447924">
            <a:off x="244940" y="-40089"/>
            <a:ext cx="5580457" cy="1878194"/>
          </a:xfrm>
          <a:prstGeom prst="rightArrow">
            <a:avLst>
              <a:gd name="adj1" fmla="val 61731"/>
              <a:gd name="adj2" fmla="val 51955"/>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Roles involved in bullying</a:t>
            </a:r>
          </a:p>
        </p:txBody>
      </p:sp>
      <p:sp>
        <p:nvSpPr>
          <p:cNvPr id="30" name="TextBox 29">
            <a:extLst>
              <a:ext uri="{FF2B5EF4-FFF2-40B4-BE49-F238E27FC236}">
                <a16:creationId xmlns:a16="http://schemas.microsoft.com/office/drawing/2014/main" id="{25D8D43C-F0C9-46FF-8618-5B4D64F65C98}"/>
              </a:ext>
            </a:extLst>
          </p:cNvPr>
          <p:cNvSpPr txBox="1"/>
          <p:nvPr/>
        </p:nvSpPr>
        <p:spPr>
          <a:xfrm>
            <a:off x="4510426" y="951072"/>
            <a:ext cx="7502813" cy="5016758"/>
          </a:xfrm>
          <a:prstGeom prst="rect">
            <a:avLst/>
          </a:prstGeom>
          <a:noFill/>
        </p:spPr>
        <p:txBody>
          <a:bodyPr wrap="square" rtlCol="0">
            <a:spAutoFit/>
          </a:bodyPr>
          <a:lstStyle/>
          <a:p>
            <a:pPr algn="ctr"/>
            <a:r>
              <a:rPr lang="en-US" sz="4000" b="1" dirty="0">
                <a:cs typeface="Arial" panose="020B0604020202020204" pitchFamily="34" charset="0"/>
              </a:rPr>
              <a:t>‘Outsider’ </a:t>
            </a:r>
          </a:p>
          <a:p>
            <a:pPr algn="ctr"/>
            <a:r>
              <a:rPr lang="en-GB" sz="4000" dirty="0"/>
              <a:t>You also have the ‘outsider’ or ‘bystander’ role. This is someone who is either unaware of the bullying happening, or is choosing to ignore it and not involve themselves at all.</a:t>
            </a:r>
            <a:endParaRPr lang="en-US" sz="4000" b="1" dirty="0">
              <a:solidFill>
                <a:srgbClr val="FF0048"/>
              </a:solidFill>
              <a:cs typeface="Arial" panose="020B0604020202020204" pitchFamily="34" charset="0"/>
            </a:endParaRPr>
          </a:p>
        </p:txBody>
      </p:sp>
      <p:grpSp>
        <p:nvGrpSpPr>
          <p:cNvPr id="19" name="Group 18">
            <a:extLst>
              <a:ext uri="{FF2B5EF4-FFF2-40B4-BE49-F238E27FC236}">
                <a16:creationId xmlns:a16="http://schemas.microsoft.com/office/drawing/2014/main" id="{F65ACE68-506D-4292-B6D5-4D453F45D44B}"/>
              </a:ext>
            </a:extLst>
          </p:cNvPr>
          <p:cNvGrpSpPr/>
          <p:nvPr/>
        </p:nvGrpSpPr>
        <p:grpSpPr>
          <a:xfrm>
            <a:off x="303263" y="1617900"/>
            <a:ext cx="4065128" cy="4065128"/>
            <a:chOff x="1350000" y="2664000"/>
            <a:chExt cx="1824903" cy="1824903"/>
          </a:xfrm>
        </p:grpSpPr>
        <p:sp>
          <p:nvSpPr>
            <p:cNvPr id="20" name="Oval 19">
              <a:extLst>
                <a:ext uri="{FF2B5EF4-FFF2-40B4-BE49-F238E27FC236}">
                  <a16:creationId xmlns:a16="http://schemas.microsoft.com/office/drawing/2014/main" id="{3500ECB1-ECC0-4110-B965-605FF5BF2E50}"/>
                </a:ext>
              </a:extLst>
            </p:cNvPr>
            <p:cNvSpPr/>
            <p:nvPr/>
          </p:nvSpPr>
          <p:spPr>
            <a:xfrm>
              <a:off x="1350000" y="2664000"/>
              <a:ext cx="1824903" cy="1824903"/>
            </a:xfrm>
            <a:prstGeom prst="ellipse">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pic>
          <p:nvPicPr>
            <p:cNvPr id="21" name="Picture 20">
              <a:extLst>
                <a:ext uri="{FF2B5EF4-FFF2-40B4-BE49-F238E27FC236}">
                  <a16:creationId xmlns:a16="http://schemas.microsoft.com/office/drawing/2014/main" id="{4EB95F42-F02A-4956-9639-6434A0CC21DE}"/>
                </a:ext>
              </a:extLst>
            </p:cNvPr>
            <p:cNvPicPr>
              <a:picLocks noChangeAspect="1"/>
            </p:cNvPicPr>
            <p:nvPr/>
          </p:nvPicPr>
          <p:blipFill rotWithShape="1">
            <a:blip r:embed="rId4"/>
            <a:srcRect l="12723" t="5208" r="12767" b="15625"/>
            <a:stretch/>
          </p:blipFill>
          <p:spPr>
            <a:xfrm>
              <a:off x="1571300" y="2903300"/>
              <a:ext cx="1368000" cy="1368000"/>
            </a:xfrm>
            <a:prstGeom prst="ellipse">
              <a:avLst/>
            </a:prstGeom>
          </p:spPr>
        </p:pic>
      </p:grpSp>
    </p:spTree>
    <p:extLst>
      <p:ext uri="{BB962C8B-B14F-4D97-AF65-F5344CB8AC3E}">
        <p14:creationId xmlns:p14="http://schemas.microsoft.com/office/powerpoint/2010/main" val="301697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0" y="0"/>
            <a:ext cx="12192000" cy="6858000"/>
          </a:xfrm>
          <a:prstGeom prst="rect">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F73D711-74C8-064E-A2A1-23EFE7CD6C2A}"/>
              </a:ext>
            </a:extLst>
          </p:cNvPr>
          <p:cNvPicPr>
            <a:picLocks noChangeAspect="1"/>
          </p:cNvPicPr>
          <p:nvPr/>
        </p:nvPicPr>
        <p:blipFill>
          <a:blip r:embed="rId3">
            <a:alphaModFix amt="10000"/>
          </a:blip>
          <a:stretch>
            <a:fillRect/>
          </a:stretch>
        </p:blipFill>
        <p:spPr>
          <a:xfrm rot="18850920">
            <a:off x="7913108" y="1106020"/>
            <a:ext cx="3073979" cy="1421302"/>
          </a:xfrm>
          <a:prstGeom prst="rect">
            <a:avLst/>
          </a:prstGeom>
        </p:spPr>
      </p:pic>
      <p:grpSp>
        <p:nvGrpSpPr>
          <p:cNvPr id="27" name="Group 26">
            <a:extLst>
              <a:ext uri="{FF2B5EF4-FFF2-40B4-BE49-F238E27FC236}">
                <a16:creationId xmlns:a16="http://schemas.microsoft.com/office/drawing/2014/main" id="{E0F2F7FB-BD1E-6447-AD11-DC7B1BB96929}"/>
              </a:ext>
            </a:extLst>
          </p:cNvPr>
          <p:cNvGrpSpPr/>
          <p:nvPr/>
        </p:nvGrpSpPr>
        <p:grpSpPr>
          <a:xfrm>
            <a:off x="-1847566" y="5564825"/>
            <a:ext cx="14389801" cy="2407039"/>
            <a:chOff x="-1847566" y="5564825"/>
            <a:chExt cx="14389801" cy="2407039"/>
          </a:xfrm>
        </p:grpSpPr>
        <p:sp>
          <p:nvSpPr>
            <p:cNvPr id="24" name="Right Arrow 23">
              <a:extLst>
                <a:ext uri="{FF2B5EF4-FFF2-40B4-BE49-F238E27FC236}">
                  <a16:creationId xmlns:a16="http://schemas.microsoft.com/office/drawing/2014/main" id="{87959F4F-66E3-E840-A5EA-B6EFFC59BACA}"/>
                </a:ext>
              </a:extLst>
            </p:cNvPr>
            <p:cNvSpPr/>
            <p:nvPr/>
          </p:nvSpPr>
          <p:spPr>
            <a:xfrm rot="152137">
              <a:off x="-1847566" y="5564825"/>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5A50E98-E301-3042-80CA-3C84348A50D7}"/>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13</a:t>
              </a:fld>
              <a:endParaRPr lang="en-US" sz="1600" dirty="0"/>
            </a:p>
          </p:txBody>
        </p:sp>
        <p:sp>
          <p:nvSpPr>
            <p:cNvPr id="6" name="TextBox 5">
              <a:extLst>
                <a:ext uri="{FF2B5EF4-FFF2-40B4-BE49-F238E27FC236}">
                  <a16:creationId xmlns:a16="http://schemas.microsoft.com/office/drawing/2014/main" id="{1CE09EA6-ECFB-784D-9B33-B5508F7F6B65}"/>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sp>
        <p:nvSpPr>
          <p:cNvPr id="7" name="Right Arrow 6">
            <a:extLst>
              <a:ext uri="{FF2B5EF4-FFF2-40B4-BE49-F238E27FC236}">
                <a16:creationId xmlns:a16="http://schemas.microsoft.com/office/drawing/2014/main" id="{CE2129E3-B93A-4545-944B-19C9BFB6BD0E}"/>
              </a:ext>
            </a:extLst>
          </p:cNvPr>
          <p:cNvSpPr/>
          <p:nvPr/>
        </p:nvSpPr>
        <p:spPr>
          <a:xfrm rot="21447924">
            <a:off x="2242642" y="1010952"/>
            <a:ext cx="8229827" cy="3422090"/>
          </a:xfrm>
          <a:prstGeom prst="rightArrow">
            <a:avLst>
              <a:gd name="adj1" fmla="val 78002"/>
              <a:gd name="adj2" fmla="val 519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How can our school community help students reach out?</a:t>
            </a:r>
          </a:p>
        </p:txBody>
      </p:sp>
      <p:sp>
        <p:nvSpPr>
          <p:cNvPr id="8" name="Chevron 7">
            <a:extLst>
              <a:ext uri="{FF2B5EF4-FFF2-40B4-BE49-F238E27FC236}">
                <a16:creationId xmlns:a16="http://schemas.microsoft.com/office/drawing/2014/main" id="{4A52D84D-F461-4347-BA40-703F5B992847}"/>
              </a:ext>
            </a:extLst>
          </p:cNvPr>
          <p:cNvSpPr/>
          <p:nvPr/>
        </p:nvSpPr>
        <p:spPr>
          <a:xfrm rot="21439781">
            <a:off x="2726612" y="3782997"/>
            <a:ext cx="6140268" cy="1082135"/>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Group Discussion </a:t>
            </a:r>
          </a:p>
        </p:txBody>
      </p:sp>
      <p:pic>
        <p:nvPicPr>
          <p:cNvPr id="25" name="Picture 24">
            <a:extLst>
              <a:ext uri="{FF2B5EF4-FFF2-40B4-BE49-F238E27FC236}">
                <a16:creationId xmlns:a16="http://schemas.microsoft.com/office/drawing/2014/main" id="{1EDD2F1C-36A3-484C-8C30-702AD45AC72B}"/>
              </a:ext>
            </a:extLst>
          </p:cNvPr>
          <p:cNvPicPr>
            <a:picLocks noChangeAspect="1"/>
          </p:cNvPicPr>
          <p:nvPr/>
        </p:nvPicPr>
        <p:blipFill>
          <a:blip r:embed="rId4">
            <a:alphaModFix amt="10000"/>
          </a:blip>
          <a:stretch>
            <a:fillRect/>
          </a:stretch>
        </p:blipFill>
        <p:spPr>
          <a:xfrm rot="2700000">
            <a:off x="-624387" y="-645012"/>
            <a:ext cx="2677056" cy="2525524"/>
          </a:xfrm>
          <a:prstGeom prst="rect">
            <a:avLst/>
          </a:prstGeom>
        </p:spPr>
      </p:pic>
    </p:spTree>
    <p:extLst>
      <p:ext uri="{BB962C8B-B14F-4D97-AF65-F5344CB8AC3E}">
        <p14:creationId xmlns:p14="http://schemas.microsoft.com/office/powerpoint/2010/main" val="2987389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FDC89C-2441-48AA-B8F3-222825FD741C}"/>
              </a:ext>
            </a:extLst>
          </p:cNvPr>
          <p:cNvPicPr>
            <a:picLocks noChangeAspect="1"/>
          </p:cNvPicPr>
          <p:nvPr/>
        </p:nvPicPr>
        <p:blipFill>
          <a:blip r:embed="rId2"/>
          <a:stretch>
            <a:fillRect/>
          </a:stretch>
        </p:blipFill>
        <p:spPr>
          <a:xfrm rot="16200000">
            <a:off x="270798" y="375178"/>
            <a:ext cx="7698943" cy="5461255"/>
          </a:xfrm>
          <a:prstGeom prst="rect">
            <a:avLst/>
          </a:prstGeom>
        </p:spPr>
      </p:pic>
      <p:pic>
        <p:nvPicPr>
          <p:cNvPr id="4" name="Picture 3">
            <a:extLst>
              <a:ext uri="{FF2B5EF4-FFF2-40B4-BE49-F238E27FC236}">
                <a16:creationId xmlns:a16="http://schemas.microsoft.com/office/drawing/2014/main" id="{F79BE392-EB74-40E6-A5C2-D99D355EA1AA}"/>
              </a:ext>
            </a:extLst>
          </p:cNvPr>
          <p:cNvPicPr>
            <a:picLocks noChangeAspect="1"/>
          </p:cNvPicPr>
          <p:nvPr/>
        </p:nvPicPr>
        <p:blipFill>
          <a:blip r:embed="rId3"/>
          <a:stretch>
            <a:fillRect/>
          </a:stretch>
        </p:blipFill>
        <p:spPr>
          <a:xfrm>
            <a:off x="6850898" y="681191"/>
            <a:ext cx="5182217" cy="2159285"/>
          </a:xfrm>
          <a:prstGeom prst="rect">
            <a:avLst/>
          </a:prstGeom>
        </p:spPr>
      </p:pic>
    </p:spTree>
    <p:extLst>
      <p:ext uri="{BB962C8B-B14F-4D97-AF65-F5344CB8AC3E}">
        <p14:creationId xmlns:p14="http://schemas.microsoft.com/office/powerpoint/2010/main" val="1350460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ight Arrow 40">
            <a:extLst>
              <a:ext uri="{FF2B5EF4-FFF2-40B4-BE49-F238E27FC236}">
                <a16:creationId xmlns:a16="http://schemas.microsoft.com/office/drawing/2014/main" id="{2B472C00-16E4-D843-AC54-70384B774D6D}"/>
              </a:ext>
            </a:extLst>
          </p:cNvPr>
          <p:cNvSpPr/>
          <p:nvPr/>
        </p:nvSpPr>
        <p:spPr>
          <a:xfrm>
            <a:off x="1072357" y="817880"/>
            <a:ext cx="10047286" cy="4429817"/>
          </a:xfrm>
          <a:prstGeom prst="rightArrow">
            <a:avLst>
              <a:gd name="adj1" fmla="val 61731"/>
              <a:gd name="adj2" fmla="val 51955"/>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FFF445B-9291-A840-9D39-68CA0D27C950}"/>
              </a:ext>
            </a:extLst>
          </p:cNvPr>
          <p:cNvGrpSpPr/>
          <p:nvPr/>
        </p:nvGrpSpPr>
        <p:grpSpPr>
          <a:xfrm>
            <a:off x="-1847566" y="5564825"/>
            <a:ext cx="14389801" cy="2407039"/>
            <a:chOff x="-1847566" y="5564825"/>
            <a:chExt cx="14389801" cy="2407039"/>
          </a:xfrm>
        </p:grpSpPr>
        <p:sp>
          <p:nvSpPr>
            <p:cNvPr id="13" name="Right Arrow 12">
              <a:extLst>
                <a:ext uri="{FF2B5EF4-FFF2-40B4-BE49-F238E27FC236}">
                  <a16:creationId xmlns:a16="http://schemas.microsoft.com/office/drawing/2014/main" id="{260F7D8E-8E91-0D42-83BE-8DB38D38487C}"/>
                </a:ext>
              </a:extLst>
            </p:cNvPr>
            <p:cNvSpPr/>
            <p:nvPr/>
          </p:nvSpPr>
          <p:spPr>
            <a:xfrm rot="152137">
              <a:off x="-1847566" y="5564825"/>
              <a:ext cx="14389801" cy="2407039"/>
            </a:xfrm>
            <a:prstGeom prst="rightArrow">
              <a:avLst>
                <a:gd name="adj1" fmla="val 73698"/>
                <a:gd name="adj2" fmla="val 50000"/>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5F5C9C7-2A4D-6340-A63A-73B6C3C81068}"/>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15</a:t>
              </a:fld>
              <a:endParaRPr lang="en-US" sz="1600" dirty="0"/>
            </a:p>
          </p:txBody>
        </p:sp>
        <p:sp>
          <p:nvSpPr>
            <p:cNvPr id="16" name="TextBox 15">
              <a:extLst>
                <a:ext uri="{FF2B5EF4-FFF2-40B4-BE49-F238E27FC236}">
                  <a16:creationId xmlns:a16="http://schemas.microsoft.com/office/drawing/2014/main" id="{3C5E563B-3999-AA48-BBF3-FC42B9048512}"/>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sp>
        <p:nvSpPr>
          <p:cNvPr id="39" name="TextBox 38">
            <a:extLst>
              <a:ext uri="{FF2B5EF4-FFF2-40B4-BE49-F238E27FC236}">
                <a16:creationId xmlns:a16="http://schemas.microsoft.com/office/drawing/2014/main" id="{C574C7D7-3898-5649-8793-438EB824973D}"/>
              </a:ext>
            </a:extLst>
          </p:cNvPr>
          <p:cNvSpPr txBox="1"/>
          <p:nvPr/>
        </p:nvSpPr>
        <p:spPr>
          <a:xfrm>
            <a:off x="3310008" y="368962"/>
            <a:ext cx="5186658" cy="769441"/>
          </a:xfrm>
          <a:prstGeom prst="rect">
            <a:avLst/>
          </a:prstGeom>
          <a:noFill/>
        </p:spPr>
        <p:txBody>
          <a:bodyPr wrap="square" rtlCol="0">
            <a:spAutoFit/>
          </a:bodyPr>
          <a:lstStyle/>
          <a:p>
            <a:pPr algn="ctr"/>
            <a:r>
              <a:rPr lang="en-US" sz="4400" b="1" dirty="0">
                <a:solidFill>
                  <a:srgbClr val="A07AEB"/>
                </a:solidFill>
                <a:cs typeface="Arial" panose="020B0604020202020204" pitchFamily="34" charset="0"/>
              </a:rPr>
              <a:t>Scenario</a:t>
            </a:r>
          </a:p>
        </p:txBody>
      </p:sp>
      <p:sp>
        <p:nvSpPr>
          <p:cNvPr id="40" name="Chevron 39">
            <a:extLst>
              <a:ext uri="{FF2B5EF4-FFF2-40B4-BE49-F238E27FC236}">
                <a16:creationId xmlns:a16="http://schemas.microsoft.com/office/drawing/2014/main" id="{8007D92F-CD90-A74D-8B47-62839C307D53}"/>
              </a:ext>
            </a:extLst>
          </p:cNvPr>
          <p:cNvSpPr/>
          <p:nvPr/>
        </p:nvSpPr>
        <p:spPr>
          <a:xfrm rot="10800000">
            <a:off x="364611" y="1256890"/>
            <a:ext cx="1479954" cy="1257311"/>
          </a:xfrm>
          <a:prstGeom prst="chevron">
            <a:avLst>
              <a:gd name="adj" fmla="val 19344"/>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07AEB"/>
              </a:solidFill>
            </a:endParaRPr>
          </a:p>
        </p:txBody>
      </p:sp>
      <p:sp>
        <p:nvSpPr>
          <p:cNvPr id="21" name="TextBox 20">
            <a:extLst>
              <a:ext uri="{FF2B5EF4-FFF2-40B4-BE49-F238E27FC236}">
                <a16:creationId xmlns:a16="http://schemas.microsoft.com/office/drawing/2014/main" id="{7AD947C3-882F-FE45-8DFB-74E257D3279F}"/>
              </a:ext>
            </a:extLst>
          </p:cNvPr>
          <p:cNvSpPr txBox="1"/>
          <p:nvPr/>
        </p:nvSpPr>
        <p:spPr>
          <a:xfrm>
            <a:off x="601863" y="1331547"/>
            <a:ext cx="974406" cy="1107996"/>
          </a:xfrm>
          <a:prstGeom prst="rect">
            <a:avLst/>
          </a:prstGeom>
          <a:noFill/>
        </p:spPr>
        <p:txBody>
          <a:bodyPr wrap="square" rtlCol="0">
            <a:spAutoFit/>
          </a:bodyPr>
          <a:lstStyle/>
          <a:p>
            <a:pPr algn="ctr"/>
            <a:r>
              <a:rPr lang="en-US" sz="6600" b="1" dirty="0">
                <a:cs typeface="Arial" panose="020B0604020202020204" pitchFamily="34" charset="0"/>
              </a:rPr>
              <a:t>1</a:t>
            </a:r>
          </a:p>
        </p:txBody>
      </p:sp>
      <p:pic>
        <p:nvPicPr>
          <p:cNvPr id="30" name="Picture 29">
            <a:extLst>
              <a:ext uri="{FF2B5EF4-FFF2-40B4-BE49-F238E27FC236}">
                <a16:creationId xmlns:a16="http://schemas.microsoft.com/office/drawing/2014/main" id="{D20379F1-D30F-4DF0-BA19-7B466390F082}"/>
              </a:ext>
            </a:extLst>
          </p:cNvPr>
          <p:cNvPicPr>
            <a:picLocks noChangeAspect="1"/>
          </p:cNvPicPr>
          <p:nvPr/>
        </p:nvPicPr>
        <p:blipFill>
          <a:blip r:embed="rId2">
            <a:alphaModFix amt="10000"/>
          </a:blip>
          <a:stretch>
            <a:fillRect/>
          </a:stretch>
        </p:blipFill>
        <p:spPr>
          <a:xfrm rot="1800000">
            <a:off x="-38581" y="-2549700"/>
            <a:ext cx="7838100" cy="3624068"/>
          </a:xfrm>
          <a:prstGeom prst="rect">
            <a:avLst/>
          </a:prstGeom>
        </p:spPr>
      </p:pic>
      <p:sp>
        <p:nvSpPr>
          <p:cNvPr id="31" name="TextBox 30">
            <a:extLst>
              <a:ext uri="{FF2B5EF4-FFF2-40B4-BE49-F238E27FC236}">
                <a16:creationId xmlns:a16="http://schemas.microsoft.com/office/drawing/2014/main" id="{8738EDE2-7DD1-4098-A94D-3440440C21BC}"/>
              </a:ext>
            </a:extLst>
          </p:cNvPr>
          <p:cNvSpPr txBox="1"/>
          <p:nvPr/>
        </p:nvSpPr>
        <p:spPr>
          <a:xfrm>
            <a:off x="1633358" y="1943418"/>
            <a:ext cx="8760322" cy="2246769"/>
          </a:xfrm>
          <a:prstGeom prst="rect">
            <a:avLst/>
          </a:prstGeom>
          <a:noFill/>
        </p:spPr>
        <p:txBody>
          <a:bodyPr wrap="square" rtlCol="0">
            <a:spAutoFit/>
          </a:bodyPr>
          <a:lstStyle/>
          <a:p>
            <a:pPr algn="ctr"/>
            <a:r>
              <a:rPr lang="en-US" sz="2800" b="1" dirty="0">
                <a:cs typeface="Arial" panose="020B0604020202020204" pitchFamily="34" charset="0"/>
              </a:rPr>
              <a:t>Every time Rhys goes onto the field at break time, a group </a:t>
            </a:r>
            <a:r>
              <a:rPr lang="en-US" sz="2800" b="1">
                <a:cs typeface="Arial" panose="020B0604020202020204" pitchFamily="34" charset="0"/>
              </a:rPr>
              <a:t>of girls </a:t>
            </a:r>
            <a:r>
              <a:rPr lang="en-US" sz="2800" b="1" dirty="0">
                <a:cs typeface="Arial" panose="020B0604020202020204" pitchFamily="34" charset="0"/>
              </a:rPr>
              <a:t>follow him around and are unkind to him. Two of them shout names and make fun of his hair, and the rest of them watch and laugh along.</a:t>
            </a:r>
            <a:endParaRPr lang="en-US" sz="2800" b="1" dirty="0">
              <a:solidFill>
                <a:srgbClr val="FF0048"/>
              </a:solidFill>
              <a:cs typeface="Arial" panose="020B0604020202020204" pitchFamily="34" charset="0"/>
            </a:endParaRPr>
          </a:p>
        </p:txBody>
      </p:sp>
      <p:sp>
        <p:nvSpPr>
          <p:cNvPr id="33" name="Chevron 7">
            <a:extLst>
              <a:ext uri="{FF2B5EF4-FFF2-40B4-BE49-F238E27FC236}">
                <a16:creationId xmlns:a16="http://schemas.microsoft.com/office/drawing/2014/main" id="{405C8333-8B5D-4224-8DC8-A5C08AB46106}"/>
              </a:ext>
            </a:extLst>
          </p:cNvPr>
          <p:cNvSpPr/>
          <p:nvPr/>
        </p:nvSpPr>
        <p:spPr>
          <a:xfrm rot="11328033">
            <a:off x="1391609" y="4289190"/>
            <a:ext cx="5578372" cy="1392186"/>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TextBox 41">
            <a:extLst>
              <a:ext uri="{FF2B5EF4-FFF2-40B4-BE49-F238E27FC236}">
                <a16:creationId xmlns:a16="http://schemas.microsoft.com/office/drawing/2014/main" id="{0F7192AE-79AB-4BBC-8374-C565B773FDB4}"/>
              </a:ext>
            </a:extLst>
          </p:cNvPr>
          <p:cNvSpPr txBox="1"/>
          <p:nvPr/>
        </p:nvSpPr>
        <p:spPr>
          <a:xfrm rot="541505">
            <a:off x="2170142" y="4410552"/>
            <a:ext cx="4261905" cy="1200329"/>
          </a:xfrm>
          <a:prstGeom prst="rect">
            <a:avLst/>
          </a:prstGeom>
          <a:noFill/>
        </p:spPr>
        <p:txBody>
          <a:bodyPr wrap="square" rtlCol="0">
            <a:spAutoFit/>
          </a:bodyPr>
          <a:lstStyle/>
          <a:p>
            <a:pPr algn="ctr"/>
            <a:r>
              <a:rPr lang="en-US" sz="2400" b="1" dirty="0">
                <a:solidFill>
                  <a:schemeClr val="bg1"/>
                </a:solidFill>
                <a:cs typeface="Arial" panose="020B0604020202020204" pitchFamily="34" charset="0"/>
              </a:rPr>
              <a:t>Which roles can you see in this scenario? How could each person reach out? </a:t>
            </a:r>
          </a:p>
        </p:txBody>
      </p:sp>
    </p:spTree>
    <p:extLst>
      <p:ext uri="{BB962C8B-B14F-4D97-AF65-F5344CB8AC3E}">
        <p14:creationId xmlns:p14="http://schemas.microsoft.com/office/powerpoint/2010/main" val="405126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31"/>
                                        </p:tgtEl>
                                        <p:attrNameLst>
                                          <p:attrName>r</p:attrName>
                                        </p:attrNameLst>
                                      </p:cBhvr>
                                    </p:animRot>
                                  </p:childTnLst>
                                </p:cTn>
                              </p:par>
                              <p:par>
                                <p:cTn id="7" presetID="26"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animEffect transition="in" filter="wipe(down)">
                                      <p:cBhvr>
                                        <p:cTn id="9" dur="580">
                                          <p:stCondLst>
                                            <p:cond delay="0"/>
                                          </p:stCondLst>
                                        </p:cTn>
                                        <p:tgtEl>
                                          <p:spTgt spid="33"/>
                                        </p:tgtEl>
                                      </p:cBhvr>
                                    </p:animEffect>
                                    <p:anim calcmode="lin" valueType="num">
                                      <p:cBhvr>
                                        <p:cTn id="1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5" dur="26">
                                          <p:stCondLst>
                                            <p:cond delay="650"/>
                                          </p:stCondLst>
                                        </p:cTn>
                                        <p:tgtEl>
                                          <p:spTgt spid="33"/>
                                        </p:tgtEl>
                                      </p:cBhvr>
                                      <p:to x="100000" y="60000"/>
                                    </p:animScale>
                                    <p:animScale>
                                      <p:cBhvr>
                                        <p:cTn id="16" dur="166" decel="50000">
                                          <p:stCondLst>
                                            <p:cond delay="676"/>
                                          </p:stCondLst>
                                        </p:cTn>
                                        <p:tgtEl>
                                          <p:spTgt spid="33"/>
                                        </p:tgtEl>
                                      </p:cBhvr>
                                      <p:to x="100000" y="100000"/>
                                    </p:animScale>
                                    <p:animScale>
                                      <p:cBhvr>
                                        <p:cTn id="17" dur="26">
                                          <p:stCondLst>
                                            <p:cond delay="1312"/>
                                          </p:stCondLst>
                                        </p:cTn>
                                        <p:tgtEl>
                                          <p:spTgt spid="33"/>
                                        </p:tgtEl>
                                      </p:cBhvr>
                                      <p:to x="100000" y="80000"/>
                                    </p:animScale>
                                    <p:animScale>
                                      <p:cBhvr>
                                        <p:cTn id="18" dur="166" decel="50000">
                                          <p:stCondLst>
                                            <p:cond delay="1338"/>
                                          </p:stCondLst>
                                        </p:cTn>
                                        <p:tgtEl>
                                          <p:spTgt spid="33"/>
                                        </p:tgtEl>
                                      </p:cBhvr>
                                      <p:to x="100000" y="100000"/>
                                    </p:animScale>
                                    <p:animScale>
                                      <p:cBhvr>
                                        <p:cTn id="19" dur="26">
                                          <p:stCondLst>
                                            <p:cond delay="1642"/>
                                          </p:stCondLst>
                                        </p:cTn>
                                        <p:tgtEl>
                                          <p:spTgt spid="33"/>
                                        </p:tgtEl>
                                      </p:cBhvr>
                                      <p:to x="100000" y="90000"/>
                                    </p:animScale>
                                    <p:animScale>
                                      <p:cBhvr>
                                        <p:cTn id="20" dur="166" decel="50000">
                                          <p:stCondLst>
                                            <p:cond delay="1668"/>
                                          </p:stCondLst>
                                        </p:cTn>
                                        <p:tgtEl>
                                          <p:spTgt spid="33"/>
                                        </p:tgtEl>
                                      </p:cBhvr>
                                      <p:to x="100000" y="100000"/>
                                    </p:animScale>
                                    <p:animScale>
                                      <p:cBhvr>
                                        <p:cTn id="21" dur="26">
                                          <p:stCondLst>
                                            <p:cond delay="1808"/>
                                          </p:stCondLst>
                                        </p:cTn>
                                        <p:tgtEl>
                                          <p:spTgt spid="33"/>
                                        </p:tgtEl>
                                      </p:cBhvr>
                                      <p:to x="100000" y="95000"/>
                                    </p:animScale>
                                    <p:animScale>
                                      <p:cBhvr>
                                        <p:cTn id="22" dur="166" decel="50000">
                                          <p:stCondLst>
                                            <p:cond delay="1834"/>
                                          </p:stCondLst>
                                        </p:cTn>
                                        <p:tgtEl>
                                          <p:spTgt spid="33"/>
                                        </p:tgtEl>
                                      </p:cBhvr>
                                      <p:to x="100000" y="100000"/>
                                    </p:animScale>
                                  </p:childTnLst>
                                </p:cTn>
                              </p:par>
                            </p:childTnLst>
                          </p:cTn>
                        </p:par>
                        <p:par>
                          <p:cTn id="23" fill="hold">
                            <p:stCondLst>
                              <p:cond delay="2000"/>
                            </p:stCondLst>
                            <p:childTnLst>
                              <p:par>
                                <p:cTn id="24" presetID="8" presetClass="emph" presetSubtype="0" fill="hold" grpId="0" nodeType="afterEffect">
                                  <p:stCondLst>
                                    <p:cond delay="0"/>
                                  </p:stCondLst>
                                  <p:childTnLst>
                                    <p:animRot by="21600000">
                                      <p:cBhvr>
                                        <p:cTn id="25" dur="2000" fill="hold"/>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animBg="1"/>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ight Arrow 40">
            <a:extLst>
              <a:ext uri="{FF2B5EF4-FFF2-40B4-BE49-F238E27FC236}">
                <a16:creationId xmlns:a16="http://schemas.microsoft.com/office/drawing/2014/main" id="{2B472C00-16E4-D843-AC54-70384B774D6D}"/>
              </a:ext>
            </a:extLst>
          </p:cNvPr>
          <p:cNvSpPr/>
          <p:nvPr/>
        </p:nvSpPr>
        <p:spPr>
          <a:xfrm>
            <a:off x="1072357" y="817880"/>
            <a:ext cx="10047286" cy="4429817"/>
          </a:xfrm>
          <a:prstGeom prst="rightArrow">
            <a:avLst>
              <a:gd name="adj1" fmla="val 61731"/>
              <a:gd name="adj2" fmla="val 51955"/>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FFF445B-9291-A840-9D39-68CA0D27C950}"/>
              </a:ext>
            </a:extLst>
          </p:cNvPr>
          <p:cNvGrpSpPr/>
          <p:nvPr/>
        </p:nvGrpSpPr>
        <p:grpSpPr>
          <a:xfrm>
            <a:off x="-1847566" y="5564825"/>
            <a:ext cx="14389801" cy="2407039"/>
            <a:chOff x="-1847566" y="5564825"/>
            <a:chExt cx="14389801" cy="2407039"/>
          </a:xfrm>
        </p:grpSpPr>
        <p:sp>
          <p:nvSpPr>
            <p:cNvPr id="13" name="Right Arrow 12">
              <a:extLst>
                <a:ext uri="{FF2B5EF4-FFF2-40B4-BE49-F238E27FC236}">
                  <a16:creationId xmlns:a16="http://schemas.microsoft.com/office/drawing/2014/main" id="{260F7D8E-8E91-0D42-83BE-8DB38D38487C}"/>
                </a:ext>
              </a:extLst>
            </p:cNvPr>
            <p:cNvSpPr/>
            <p:nvPr/>
          </p:nvSpPr>
          <p:spPr>
            <a:xfrm rot="152137">
              <a:off x="-1847566" y="5564825"/>
              <a:ext cx="14389801" cy="2407039"/>
            </a:xfrm>
            <a:prstGeom prst="rightArrow">
              <a:avLst>
                <a:gd name="adj1" fmla="val 73698"/>
                <a:gd name="adj2" fmla="val 50000"/>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5F5C9C7-2A4D-6340-A63A-73B6C3C81068}"/>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16</a:t>
              </a:fld>
              <a:endParaRPr lang="en-US" sz="1600" dirty="0"/>
            </a:p>
          </p:txBody>
        </p:sp>
        <p:sp>
          <p:nvSpPr>
            <p:cNvPr id="16" name="TextBox 15">
              <a:extLst>
                <a:ext uri="{FF2B5EF4-FFF2-40B4-BE49-F238E27FC236}">
                  <a16:creationId xmlns:a16="http://schemas.microsoft.com/office/drawing/2014/main" id="{3C5E563B-3999-AA48-BBF3-FC42B9048512}"/>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sp>
        <p:nvSpPr>
          <p:cNvPr id="39" name="TextBox 38">
            <a:extLst>
              <a:ext uri="{FF2B5EF4-FFF2-40B4-BE49-F238E27FC236}">
                <a16:creationId xmlns:a16="http://schemas.microsoft.com/office/drawing/2014/main" id="{C574C7D7-3898-5649-8793-438EB824973D}"/>
              </a:ext>
            </a:extLst>
          </p:cNvPr>
          <p:cNvSpPr txBox="1"/>
          <p:nvPr/>
        </p:nvSpPr>
        <p:spPr>
          <a:xfrm>
            <a:off x="3310008" y="368962"/>
            <a:ext cx="5186658" cy="769441"/>
          </a:xfrm>
          <a:prstGeom prst="rect">
            <a:avLst/>
          </a:prstGeom>
          <a:noFill/>
        </p:spPr>
        <p:txBody>
          <a:bodyPr wrap="square" rtlCol="0">
            <a:spAutoFit/>
          </a:bodyPr>
          <a:lstStyle/>
          <a:p>
            <a:pPr algn="ctr"/>
            <a:r>
              <a:rPr lang="en-US" sz="4400" b="1" dirty="0">
                <a:solidFill>
                  <a:srgbClr val="A07AEB"/>
                </a:solidFill>
                <a:cs typeface="Arial" panose="020B0604020202020204" pitchFamily="34" charset="0"/>
              </a:rPr>
              <a:t>Scenario</a:t>
            </a:r>
          </a:p>
        </p:txBody>
      </p:sp>
      <p:sp>
        <p:nvSpPr>
          <p:cNvPr id="40" name="Chevron 39">
            <a:extLst>
              <a:ext uri="{FF2B5EF4-FFF2-40B4-BE49-F238E27FC236}">
                <a16:creationId xmlns:a16="http://schemas.microsoft.com/office/drawing/2014/main" id="{8007D92F-CD90-A74D-8B47-62839C307D53}"/>
              </a:ext>
            </a:extLst>
          </p:cNvPr>
          <p:cNvSpPr/>
          <p:nvPr/>
        </p:nvSpPr>
        <p:spPr>
          <a:xfrm rot="10800000">
            <a:off x="577971" y="1256890"/>
            <a:ext cx="1479954" cy="1257311"/>
          </a:xfrm>
          <a:prstGeom prst="chevron">
            <a:avLst>
              <a:gd name="adj" fmla="val 19344"/>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07AEB"/>
              </a:solidFill>
            </a:endParaRPr>
          </a:p>
        </p:txBody>
      </p:sp>
      <p:sp>
        <p:nvSpPr>
          <p:cNvPr id="21" name="TextBox 20">
            <a:extLst>
              <a:ext uri="{FF2B5EF4-FFF2-40B4-BE49-F238E27FC236}">
                <a16:creationId xmlns:a16="http://schemas.microsoft.com/office/drawing/2014/main" id="{7AD947C3-882F-FE45-8DFB-74E257D3279F}"/>
              </a:ext>
            </a:extLst>
          </p:cNvPr>
          <p:cNvSpPr txBox="1"/>
          <p:nvPr/>
        </p:nvSpPr>
        <p:spPr>
          <a:xfrm>
            <a:off x="815223" y="1331547"/>
            <a:ext cx="974406" cy="1107996"/>
          </a:xfrm>
          <a:prstGeom prst="rect">
            <a:avLst/>
          </a:prstGeom>
          <a:noFill/>
        </p:spPr>
        <p:txBody>
          <a:bodyPr wrap="square" rtlCol="0">
            <a:spAutoFit/>
          </a:bodyPr>
          <a:lstStyle/>
          <a:p>
            <a:pPr algn="ctr"/>
            <a:r>
              <a:rPr lang="en-US" sz="6600" b="1" dirty="0">
                <a:cs typeface="Arial" panose="020B0604020202020204" pitchFamily="34" charset="0"/>
              </a:rPr>
              <a:t>2</a:t>
            </a:r>
          </a:p>
        </p:txBody>
      </p:sp>
      <p:pic>
        <p:nvPicPr>
          <p:cNvPr id="30" name="Picture 29">
            <a:extLst>
              <a:ext uri="{FF2B5EF4-FFF2-40B4-BE49-F238E27FC236}">
                <a16:creationId xmlns:a16="http://schemas.microsoft.com/office/drawing/2014/main" id="{D20379F1-D30F-4DF0-BA19-7B466390F082}"/>
              </a:ext>
            </a:extLst>
          </p:cNvPr>
          <p:cNvPicPr>
            <a:picLocks noChangeAspect="1"/>
          </p:cNvPicPr>
          <p:nvPr/>
        </p:nvPicPr>
        <p:blipFill>
          <a:blip r:embed="rId2">
            <a:alphaModFix amt="10000"/>
          </a:blip>
          <a:stretch>
            <a:fillRect/>
          </a:stretch>
        </p:blipFill>
        <p:spPr>
          <a:xfrm rot="1800000">
            <a:off x="-38581" y="-2549700"/>
            <a:ext cx="7838100" cy="3624068"/>
          </a:xfrm>
          <a:prstGeom prst="rect">
            <a:avLst/>
          </a:prstGeom>
        </p:spPr>
      </p:pic>
      <p:sp>
        <p:nvSpPr>
          <p:cNvPr id="31" name="TextBox 30">
            <a:extLst>
              <a:ext uri="{FF2B5EF4-FFF2-40B4-BE49-F238E27FC236}">
                <a16:creationId xmlns:a16="http://schemas.microsoft.com/office/drawing/2014/main" id="{8738EDE2-7DD1-4098-A94D-3440440C21BC}"/>
              </a:ext>
            </a:extLst>
          </p:cNvPr>
          <p:cNvSpPr txBox="1"/>
          <p:nvPr/>
        </p:nvSpPr>
        <p:spPr>
          <a:xfrm>
            <a:off x="2046763" y="2107489"/>
            <a:ext cx="7513797" cy="1815882"/>
          </a:xfrm>
          <a:prstGeom prst="rect">
            <a:avLst/>
          </a:prstGeom>
          <a:noFill/>
        </p:spPr>
        <p:txBody>
          <a:bodyPr wrap="square" rtlCol="0">
            <a:spAutoFit/>
          </a:bodyPr>
          <a:lstStyle/>
          <a:p>
            <a:pPr algn="ctr"/>
            <a:r>
              <a:rPr lang="en-US" sz="2800" b="1" dirty="0">
                <a:cs typeface="Arial" panose="020B0604020202020204" pitchFamily="34" charset="0"/>
              </a:rPr>
              <a:t>Whenever </a:t>
            </a:r>
            <a:r>
              <a:rPr lang="en-US" sz="2800" b="1" dirty="0" err="1">
                <a:cs typeface="Arial" panose="020B0604020202020204" pitchFamily="34" charset="0"/>
              </a:rPr>
              <a:t>Janai</a:t>
            </a:r>
            <a:r>
              <a:rPr lang="en-US" sz="2800" b="1" dirty="0">
                <a:cs typeface="Arial" panose="020B0604020202020204" pitchFamily="34" charset="0"/>
              </a:rPr>
              <a:t> joins an online game on her PlayStation with her classmates, Dylan always tells other children to leave the game and start a new one without her.</a:t>
            </a:r>
            <a:endParaRPr lang="en-US" sz="2800" b="1" dirty="0">
              <a:solidFill>
                <a:srgbClr val="FF0048"/>
              </a:solidFill>
              <a:cs typeface="Arial" panose="020B0604020202020204" pitchFamily="34" charset="0"/>
            </a:endParaRPr>
          </a:p>
        </p:txBody>
      </p:sp>
      <p:sp>
        <p:nvSpPr>
          <p:cNvPr id="33" name="Chevron 7">
            <a:extLst>
              <a:ext uri="{FF2B5EF4-FFF2-40B4-BE49-F238E27FC236}">
                <a16:creationId xmlns:a16="http://schemas.microsoft.com/office/drawing/2014/main" id="{405C8333-8B5D-4224-8DC8-A5C08AB46106}"/>
              </a:ext>
            </a:extLst>
          </p:cNvPr>
          <p:cNvSpPr/>
          <p:nvPr/>
        </p:nvSpPr>
        <p:spPr>
          <a:xfrm rot="11328033">
            <a:off x="1391609" y="4289190"/>
            <a:ext cx="5578372" cy="1392186"/>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TextBox 41">
            <a:extLst>
              <a:ext uri="{FF2B5EF4-FFF2-40B4-BE49-F238E27FC236}">
                <a16:creationId xmlns:a16="http://schemas.microsoft.com/office/drawing/2014/main" id="{0F7192AE-79AB-4BBC-8374-C565B773FDB4}"/>
              </a:ext>
            </a:extLst>
          </p:cNvPr>
          <p:cNvSpPr txBox="1"/>
          <p:nvPr/>
        </p:nvSpPr>
        <p:spPr>
          <a:xfrm rot="541505">
            <a:off x="2170536" y="4405568"/>
            <a:ext cx="4198357" cy="1200329"/>
          </a:xfrm>
          <a:prstGeom prst="rect">
            <a:avLst/>
          </a:prstGeom>
          <a:noFill/>
        </p:spPr>
        <p:txBody>
          <a:bodyPr wrap="square" rtlCol="0">
            <a:spAutoFit/>
          </a:bodyPr>
          <a:lstStyle/>
          <a:p>
            <a:pPr algn="ctr"/>
            <a:r>
              <a:rPr lang="en-US" sz="2400" b="1" dirty="0">
                <a:solidFill>
                  <a:schemeClr val="bg1"/>
                </a:solidFill>
                <a:cs typeface="Arial" panose="020B0604020202020204" pitchFamily="34" charset="0"/>
              </a:rPr>
              <a:t>Which roles can you see in this scenario? How could each person reach out? </a:t>
            </a:r>
          </a:p>
        </p:txBody>
      </p:sp>
    </p:spTree>
    <p:extLst>
      <p:ext uri="{BB962C8B-B14F-4D97-AF65-F5344CB8AC3E}">
        <p14:creationId xmlns:p14="http://schemas.microsoft.com/office/powerpoint/2010/main" val="64638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31"/>
                                        </p:tgtEl>
                                        <p:attrNameLst>
                                          <p:attrName>r</p:attrName>
                                        </p:attrNameLst>
                                      </p:cBhvr>
                                    </p:animRot>
                                  </p:childTnLst>
                                </p:cTn>
                              </p:par>
                              <p:par>
                                <p:cTn id="7" presetID="26"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animEffect transition="in" filter="wipe(down)">
                                      <p:cBhvr>
                                        <p:cTn id="9" dur="580">
                                          <p:stCondLst>
                                            <p:cond delay="0"/>
                                          </p:stCondLst>
                                        </p:cTn>
                                        <p:tgtEl>
                                          <p:spTgt spid="33"/>
                                        </p:tgtEl>
                                      </p:cBhvr>
                                    </p:animEffect>
                                    <p:anim calcmode="lin" valueType="num">
                                      <p:cBhvr>
                                        <p:cTn id="1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5" dur="26">
                                          <p:stCondLst>
                                            <p:cond delay="650"/>
                                          </p:stCondLst>
                                        </p:cTn>
                                        <p:tgtEl>
                                          <p:spTgt spid="33"/>
                                        </p:tgtEl>
                                      </p:cBhvr>
                                      <p:to x="100000" y="60000"/>
                                    </p:animScale>
                                    <p:animScale>
                                      <p:cBhvr>
                                        <p:cTn id="16" dur="166" decel="50000">
                                          <p:stCondLst>
                                            <p:cond delay="676"/>
                                          </p:stCondLst>
                                        </p:cTn>
                                        <p:tgtEl>
                                          <p:spTgt spid="33"/>
                                        </p:tgtEl>
                                      </p:cBhvr>
                                      <p:to x="100000" y="100000"/>
                                    </p:animScale>
                                    <p:animScale>
                                      <p:cBhvr>
                                        <p:cTn id="17" dur="26">
                                          <p:stCondLst>
                                            <p:cond delay="1312"/>
                                          </p:stCondLst>
                                        </p:cTn>
                                        <p:tgtEl>
                                          <p:spTgt spid="33"/>
                                        </p:tgtEl>
                                      </p:cBhvr>
                                      <p:to x="100000" y="80000"/>
                                    </p:animScale>
                                    <p:animScale>
                                      <p:cBhvr>
                                        <p:cTn id="18" dur="166" decel="50000">
                                          <p:stCondLst>
                                            <p:cond delay="1338"/>
                                          </p:stCondLst>
                                        </p:cTn>
                                        <p:tgtEl>
                                          <p:spTgt spid="33"/>
                                        </p:tgtEl>
                                      </p:cBhvr>
                                      <p:to x="100000" y="100000"/>
                                    </p:animScale>
                                    <p:animScale>
                                      <p:cBhvr>
                                        <p:cTn id="19" dur="26">
                                          <p:stCondLst>
                                            <p:cond delay="1642"/>
                                          </p:stCondLst>
                                        </p:cTn>
                                        <p:tgtEl>
                                          <p:spTgt spid="33"/>
                                        </p:tgtEl>
                                      </p:cBhvr>
                                      <p:to x="100000" y="90000"/>
                                    </p:animScale>
                                    <p:animScale>
                                      <p:cBhvr>
                                        <p:cTn id="20" dur="166" decel="50000">
                                          <p:stCondLst>
                                            <p:cond delay="1668"/>
                                          </p:stCondLst>
                                        </p:cTn>
                                        <p:tgtEl>
                                          <p:spTgt spid="33"/>
                                        </p:tgtEl>
                                      </p:cBhvr>
                                      <p:to x="100000" y="100000"/>
                                    </p:animScale>
                                    <p:animScale>
                                      <p:cBhvr>
                                        <p:cTn id="21" dur="26">
                                          <p:stCondLst>
                                            <p:cond delay="1808"/>
                                          </p:stCondLst>
                                        </p:cTn>
                                        <p:tgtEl>
                                          <p:spTgt spid="33"/>
                                        </p:tgtEl>
                                      </p:cBhvr>
                                      <p:to x="100000" y="95000"/>
                                    </p:animScale>
                                    <p:animScale>
                                      <p:cBhvr>
                                        <p:cTn id="22" dur="166" decel="50000">
                                          <p:stCondLst>
                                            <p:cond delay="1834"/>
                                          </p:stCondLst>
                                        </p:cTn>
                                        <p:tgtEl>
                                          <p:spTgt spid="33"/>
                                        </p:tgtEl>
                                      </p:cBhvr>
                                      <p:to x="100000" y="100000"/>
                                    </p:animScale>
                                  </p:childTnLst>
                                </p:cTn>
                              </p:par>
                            </p:childTnLst>
                          </p:cTn>
                        </p:par>
                        <p:par>
                          <p:cTn id="23" fill="hold">
                            <p:stCondLst>
                              <p:cond delay="2000"/>
                            </p:stCondLst>
                            <p:childTnLst>
                              <p:par>
                                <p:cTn id="24" presetID="8" presetClass="emph" presetSubtype="0" fill="hold" grpId="0" nodeType="afterEffect">
                                  <p:stCondLst>
                                    <p:cond delay="0"/>
                                  </p:stCondLst>
                                  <p:childTnLst>
                                    <p:animRot by="21600000">
                                      <p:cBhvr>
                                        <p:cTn id="25" dur="2000" fill="hold"/>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animBg="1"/>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ight Arrow 40">
            <a:extLst>
              <a:ext uri="{FF2B5EF4-FFF2-40B4-BE49-F238E27FC236}">
                <a16:creationId xmlns:a16="http://schemas.microsoft.com/office/drawing/2014/main" id="{2B472C00-16E4-D843-AC54-70384B774D6D}"/>
              </a:ext>
            </a:extLst>
          </p:cNvPr>
          <p:cNvSpPr/>
          <p:nvPr/>
        </p:nvSpPr>
        <p:spPr>
          <a:xfrm>
            <a:off x="1072357" y="817880"/>
            <a:ext cx="10047286" cy="4429817"/>
          </a:xfrm>
          <a:prstGeom prst="rightArrow">
            <a:avLst>
              <a:gd name="adj1" fmla="val 61731"/>
              <a:gd name="adj2" fmla="val 51955"/>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FFF445B-9291-A840-9D39-68CA0D27C950}"/>
              </a:ext>
            </a:extLst>
          </p:cNvPr>
          <p:cNvGrpSpPr/>
          <p:nvPr/>
        </p:nvGrpSpPr>
        <p:grpSpPr>
          <a:xfrm>
            <a:off x="-1847566" y="5564825"/>
            <a:ext cx="14389801" cy="2407039"/>
            <a:chOff x="-1847566" y="5564825"/>
            <a:chExt cx="14389801" cy="2407039"/>
          </a:xfrm>
        </p:grpSpPr>
        <p:sp>
          <p:nvSpPr>
            <p:cNvPr id="13" name="Right Arrow 12">
              <a:extLst>
                <a:ext uri="{FF2B5EF4-FFF2-40B4-BE49-F238E27FC236}">
                  <a16:creationId xmlns:a16="http://schemas.microsoft.com/office/drawing/2014/main" id="{260F7D8E-8E91-0D42-83BE-8DB38D38487C}"/>
                </a:ext>
              </a:extLst>
            </p:cNvPr>
            <p:cNvSpPr/>
            <p:nvPr/>
          </p:nvSpPr>
          <p:spPr>
            <a:xfrm rot="152137">
              <a:off x="-1847566" y="5564825"/>
              <a:ext cx="14389801" cy="2407039"/>
            </a:xfrm>
            <a:prstGeom prst="rightArrow">
              <a:avLst>
                <a:gd name="adj1" fmla="val 73698"/>
                <a:gd name="adj2" fmla="val 50000"/>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5F5C9C7-2A4D-6340-A63A-73B6C3C81068}"/>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17</a:t>
              </a:fld>
              <a:endParaRPr lang="en-US" sz="1600" dirty="0"/>
            </a:p>
          </p:txBody>
        </p:sp>
        <p:sp>
          <p:nvSpPr>
            <p:cNvPr id="16" name="TextBox 15">
              <a:extLst>
                <a:ext uri="{FF2B5EF4-FFF2-40B4-BE49-F238E27FC236}">
                  <a16:creationId xmlns:a16="http://schemas.microsoft.com/office/drawing/2014/main" id="{3C5E563B-3999-AA48-BBF3-FC42B9048512}"/>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sp>
        <p:nvSpPr>
          <p:cNvPr id="39" name="TextBox 38">
            <a:extLst>
              <a:ext uri="{FF2B5EF4-FFF2-40B4-BE49-F238E27FC236}">
                <a16:creationId xmlns:a16="http://schemas.microsoft.com/office/drawing/2014/main" id="{C574C7D7-3898-5649-8793-438EB824973D}"/>
              </a:ext>
            </a:extLst>
          </p:cNvPr>
          <p:cNvSpPr txBox="1"/>
          <p:nvPr/>
        </p:nvSpPr>
        <p:spPr>
          <a:xfrm>
            <a:off x="3310008" y="368962"/>
            <a:ext cx="5186658" cy="769441"/>
          </a:xfrm>
          <a:prstGeom prst="rect">
            <a:avLst/>
          </a:prstGeom>
          <a:noFill/>
        </p:spPr>
        <p:txBody>
          <a:bodyPr wrap="square" rtlCol="0">
            <a:spAutoFit/>
          </a:bodyPr>
          <a:lstStyle/>
          <a:p>
            <a:pPr algn="ctr"/>
            <a:r>
              <a:rPr lang="en-US" sz="4400" b="1" dirty="0">
                <a:solidFill>
                  <a:srgbClr val="A07AEB"/>
                </a:solidFill>
                <a:cs typeface="Arial" panose="020B0604020202020204" pitchFamily="34" charset="0"/>
              </a:rPr>
              <a:t>Scenario</a:t>
            </a:r>
          </a:p>
        </p:txBody>
      </p:sp>
      <p:sp>
        <p:nvSpPr>
          <p:cNvPr id="40" name="Chevron 39">
            <a:extLst>
              <a:ext uri="{FF2B5EF4-FFF2-40B4-BE49-F238E27FC236}">
                <a16:creationId xmlns:a16="http://schemas.microsoft.com/office/drawing/2014/main" id="{8007D92F-CD90-A74D-8B47-62839C307D53}"/>
              </a:ext>
            </a:extLst>
          </p:cNvPr>
          <p:cNvSpPr/>
          <p:nvPr/>
        </p:nvSpPr>
        <p:spPr>
          <a:xfrm rot="10800000">
            <a:off x="577971" y="1256890"/>
            <a:ext cx="1479954" cy="1257311"/>
          </a:xfrm>
          <a:prstGeom prst="chevron">
            <a:avLst>
              <a:gd name="adj" fmla="val 19344"/>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07AEB"/>
              </a:solidFill>
            </a:endParaRPr>
          </a:p>
        </p:txBody>
      </p:sp>
      <p:sp>
        <p:nvSpPr>
          <p:cNvPr id="21" name="TextBox 20">
            <a:extLst>
              <a:ext uri="{FF2B5EF4-FFF2-40B4-BE49-F238E27FC236}">
                <a16:creationId xmlns:a16="http://schemas.microsoft.com/office/drawing/2014/main" id="{7AD947C3-882F-FE45-8DFB-74E257D3279F}"/>
              </a:ext>
            </a:extLst>
          </p:cNvPr>
          <p:cNvSpPr txBox="1"/>
          <p:nvPr/>
        </p:nvSpPr>
        <p:spPr>
          <a:xfrm>
            <a:off x="815223" y="1331547"/>
            <a:ext cx="974406" cy="1107996"/>
          </a:xfrm>
          <a:prstGeom prst="rect">
            <a:avLst/>
          </a:prstGeom>
          <a:noFill/>
        </p:spPr>
        <p:txBody>
          <a:bodyPr wrap="square" rtlCol="0">
            <a:spAutoFit/>
          </a:bodyPr>
          <a:lstStyle/>
          <a:p>
            <a:pPr algn="ctr"/>
            <a:r>
              <a:rPr lang="en-US" sz="6600" b="1" dirty="0">
                <a:cs typeface="Arial" panose="020B0604020202020204" pitchFamily="34" charset="0"/>
              </a:rPr>
              <a:t>3</a:t>
            </a:r>
          </a:p>
        </p:txBody>
      </p:sp>
      <p:pic>
        <p:nvPicPr>
          <p:cNvPr id="30" name="Picture 29">
            <a:extLst>
              <a:ext uri="{FF2B5EF4-FFF2-40B4-BE49-F238E27FC236}">
                <a16:creationId xmlns:a16="http://schemas.microsoft.com/office/drawing/2014/main" id="{D20379F1-D30F-4DF0-BA19-7B466390F082}"/>
              </a:ext>
            </a:extLst>
          </p:cNvPr>
          <p:cNvPicPr>
            <a:picLocks noChangeAspect="1"/>
          </p:cNvPicPr>
          <p:nvPr/>
        </p:nvPicPr>
        <p:blipFill>
          <a:blip r:embed="rId2">
            <a:alphaModFix amt="10000"/>
          </a:blip>
          <a:stretch>
            <a:fillRect/>
          </a:stretch>
        </p:blipFill>
        <p:spPr>
          <a:xfrm rot="1800000">
            <a:off x="-38581" y="-2549700"/>
            <a:ext cx="7838100" cy="3624068"/>
          </a:xfrm>
          <a:prstGeom prst="rect">
            <a:avLst/>
          </a:prstGeom>
        </p:spPr>
      </p:pic>
      <p:sp>
        <p:nvSpPr>
          <p:cNvPr id="31" name="TextBox 30">
            <a:extLst>
              <a:ext uri="{FF2B5EF4-FFF2-40B4-BE49-F238E27FC236}">
                <a16:creationId xmlns:a16="http://schemas.microsoft.com/office/drawing/2014/main" id="{8738EDE2-7DD1-4098-A94D-3440440C21BC}"/>
              </a:ext>
            </a:extLst>
          </p:cNvPr>
          <p:cNvSpPr txBox="1"/>
          <p:nvPr/>
        </p:nvSpPr>
        <p:spPr>
          <a:xfrm>
            <a:off x="2102378" y="2261198"/>
            <a:ext cx="6628107" cy="1384995"/>
          </a:xfrm>
          <a:prstGeom prst="rect">
            <a:avLst/>
          </a:prstGeom>
          <a:noFill/>
        </p:spPr>
        <p:txBody>
          <a:bodyPr wrap="square" rtlCol="0">
            <a:spAutoFit/>
          </a:bodyPr>
          <a:lstStyle/>
          <a:p>
            <a:pPr algn="ctr"/>
            <a:r>
              <a:rPr lang="en-US" sz="2800" b="1" dirty="0" err="1">
                <a:cs typeface="Arial" panose="020B0604020202020204" pitchFamily="34" charset="0"/>
              </a:rPr>
              <a:t>Vanisha</a:t>
            </a:r>
            <a:r>
              <a:rPr lang="en-US" sz="2800" b="1" dirty="0">
                <a:cs typeface="Arial" panose="020B0604020202020204" pitchFamily="34" charset="0"/>
              </a:rPr>
              <a:t> has noticed that every time her class line up for lunch, there are some children who are pushing Erin around.</a:t>
            </a:r>
            <a:endParaRPr lang="en-US" sz="2800" b="1" dirty="0">
              <a:solidFill>
                <a:srgbClr val="FF0048"/>
              </a:solidFill>
              <a:cs typeface="Arial" panose="020B0604020202020204" pitchFamily="34" charset="0"/>
            </a:endParaRPr>
          </a:p>
        </p:txBody>
      </p:sp>
      <p:sp>
        <p:nvSpPr>
          <p:cNvPr id="33" name="Chevron 7">
            <a:extLst>
              <a:ext uri="{FF2B5EF4-FFF2-40B4-BE49-F238E27FC236}">
                <a16:creationId xmlns:a16="http://schemas.microsoft.com/office/drawing/2014/main" id="{405C8333-8B5D-4224-8DC8-A5C08AB46106}"/>
              </a:ext>
            </a:extLst>
          </p:cNvPr>
          <p:cNvSpPr/>
          <p:nvPr/>
        </p:nvSpPr>
        <p:spPr>
          <a:xfrm rot="11328033">
            <a:off x="1391609" y="4289190"/>
            <a:ext cx="5578372" cy="1392186"/>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TextBox 41">
            <a:extLst>
              <a:ext uri="{FF2B5EF4-FFF2-40B4-BE49-F238E27FC236}">
                <a16:creationId xmlns:a16="http://schemas.microsoft.com/office/drawing/2014/main" id="{0F7192AE-79AB-4BBC-8374-C565B773FDB4}"/>
              </a:ext>
            </a:extLst>
          </p:cNvPr>
          <p:cNvSpPr txBox="1"/>
          <p:nvPr/>
        </p:nvSpPr>
        <p:spPr>
          <a:xfrm rot="541505">
            <a:off x="2170764" y="4402682"/>
            <a:ext cx="4161563" cy="1200329"/>
          </a:xfrm>
          <a:prstGeom prst="rect">
            <a:avLst/>
          </a:prstGeom>
          <a:noFill/>
        </p:spPr>
        <p:txBody>
          <a:bodyPr wrap="square" rtlCol="0">
            <a:spAutoFit/>
          </a:bodyPr>
          <a:lstStyle/>
          <a:p>
            <a:pPr algn="ctr"/>
            <a:r>
              <a:rPr lang="en-US" sz="2400" b="1" dirty="0">
                <a:solidFill>
                  <a:schemeClr val="bg1"/>
                </a:solidFill>
                <a:cs typeface="Arial" panose="020B0604020202020204" pitchFamily="34" charset="0"/>
              </a:rPr>
              <a:t>Which roles can you see in this scenario? How could each person reach out? </a:t>
            </a:r>
          </a:p>
        </p:txBody>
      </p:sp>
    </p:spTree>
    <p:extLst>
      <p:ext uri="{BB962C8B-B14F-4D97-AF65-F5344CB8AC3E}">
        <p14:creationId xmlns:p14="http://schemas.microsoft.com/office/powerpoint/2010/main" val="267263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31"/>
                                        </p:tgtEl>
                                        <p:attrNameLst>
                                          <p:attrName>r</p:attrName>
                                        </p:attrNameLst>
                                      </p:cBhvr>
                                    </p:animRot>
                                  </p:childTnLst>
                                </p:cTn>
                              </p:par>
                              <p:par>
                                <p:cTn id="7" presetID="26"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animEffect transition="in" filter="wipe(down)">
                                      <p:cBhvr>
                                        <p:cTn id="9" dur="580">
                                          <p:stCondLst>
                                            <p:cond delay="0"/>
                                          </p:stCondLst>
                                        </p:cTn>
                                        <p:tgtEl>
                                          <p:spTgt spid="33"/>
                                        </p:tgtEl>
                                      </p:cBhvr>
                                    </p:animEffect>
                                    <p:anim calcmode="lin" valueType="num">
                                      <p:cBhvr>
                                        <p:cTn id="1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5" dur="26">
                                          <p:stCondLst>
                                            <p:cond delay="650"/>
                                          </p:stCondLst>
                                        </p:cTn>
                                        <p:tgtEl>
                                          <p:spTgt spid="33"/>
                                        </p:tgtEl>
                                      </p:cBhvr>
                                      <p:to x="100000" y="60000"/>
                                    </p:animScale>
                                    <p:animScale>
                                      <p:cBhvr>
                                        <p:cTn id="16" dur="166" decel="50000">
                                          <p:stCondLst>
                                            <p:cond delay="676"/>
                                          </p:stCondLst>
                                        </p:cTn>
                                        <p:tgtEl>
                                          <p:spTgt spid="33"/>
                                        </p:tgtEl>
                                      </p:cBhvr>
                                      <p:to x="100000" y="100000"/>
                                    </p:animScale>
                                    <p:animScale>
                                      <p:cBhvr>
                                        <p:cTn id="17" dur="26">
                                          <p:stCondLst>
                                            <p:cond delay="1312"/>
                                          </p:stCondLst>
                                        </p:cTn>
                                        <p:tgtEl>
                                          <p:spTgt spid="33"/>
                                        </p:tgtEl>
                                      </p:cBhvr>
                                      <p:to x="100000" y="80000"/>
                                    </p:animScale>
                                    <p:animScale>
                                      <p:cBhvr>
                                        <p:cTn id="18" dur="166" decel="50000">
                                          <p:stCondLst>
                                            <p:cond delay="1338"/>
                                          </p:stCondLst>
                                        </p:cTn>
                                        <p:tgtEl>
                                          <p:spTgt spid="33"/>
                                        </p:tgtEl>
                                      </p:cBhvr>
                                      <p:to x="100000" y="100000"/>
                                    </p:animScale>
                                    <p:animScale>
                                      <p:cBhvr>
                                        <p:cTn id="19" dur="26">
                                          <p:stCondLst>
                                            <p:cond delay="1642"/>
                                          </p:stCondLst>
                                        </p:cTn>
                                        <p:tgtEl>
                                          <p:spTgt spid="33"/>
                                        </p:tgtEl>
                                      </p:cBhvr>
                                      <p:to x="100000" y="90000"/>
                                    </p:animScale>
                                    <p:animScale>
                                      <p:cBhvr>
                                        <p:cTn id="20" dur="166" decel="50000">
                                          <p:stCondLst>
                                            <p:cond delay="1668"/>
                                          </p:stCondLst>
                                        </p:cTn>
                                        <p:tgtEl>
                                          <p:spTgt spid="33"/>
                                        </p:tgtEl>
                                      </p:cBhvr>
                                      <p:to x="100000" y="100000"/>
                                    </p:animScale>
                                    <p:animScale>
                                      <p:cBhvr>
                                        <p:cTn id="21" dur="26">
                                          <p:stCondLst>
                                            <p:cond delay="1808"/>
                                          </p:stCondLst>
                                        </p:cTn>
                                        <p:tgtEl>
                                          <p:spTgt spid="33"/>
                                        </p:tgtEl>
                                      </p:cBhvr>
                                      <p:to x="100000" y="95000"/>
                                    </p:animScale>
                                    <p:animScale>
                                      <p:cBhvr>
                                        <p:cTn id="22" dur="166" decel="50000">
                                          <p:stCondLst>
                                            <p:cond delay="1834"/>
                                          </p:stCondLst>
                                        </p:cTn>
                                        <p:tgtEl>
                                          <p:spTgt spid="33"/>
                                        </p:tgtEl>
                                      </p:cBhvr>
                                      <p:to x="100000" y="100000"/>
                                    </p:animScale>
                                  </p:childTnLst>
                                </p:cTn>
                              </p:par>
                            </p:childTnLst>
                          </p:cTn>
                        </p:par>
                        <p:par>
                          <p:cTn id="23" fill="hold">
                            <p:stCondLst>
                              <p:cond delay="2000"/>
                            </p:stCondLst>
                            <p:childTnLst>
                              <p:par>
                                <p:cTn id="24" presetID="8" presetClass="emph" presetSubtype="0" fill="hold" grpId="0" nodeType="afterEffect">
                                  <p:stCondLst>
                                    <p:cond delay="0"/>
                                  </p:stCondLst>
                                  <p:childTnLst>
                                    <p:animRot by="21600000">
                                      <p:cBhvr>
                                        <p:cTn id="25" dur="2000" fill="hold"/>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animBg="1"/>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ight Arrow 40">
            <a:extLst>
              <a:ext uri="{FF2B5EF4-FFF2-40B4-BE49-F238E27FC236}">
                <a16:creationId xmlns:a16="http://schemas.microsoft.com/office/drawing/2014/main" id="{2B472C00-16E4-D843-AC54-70384B774D6D}"/>
              </a:ext>
            </a:extLst>
          </p:cNvPr>
          <p:cNvSpPr/>
          <p:nvPr/>
        </p:nvSpPr>
        <p:spPr>
          <a:xfrm>
            <a:off x="1072357" y="817880"/>
            <a:ext cx="10047286" cy="4429817"/>
          </a:xfrm>
          <a:prstGeom prst="rightArrow">
            <a:avLst>
              <a:gd name="adj1" fmla="val 61731"/>
              <a:gd name="adj2" fmla="val 51955"/>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FFF445B-9291-A840-9D39-68CA0D27C950}"/>
              </a:ext>
            </a:extLst>
          </p:cNvPr>
          <p:cNvGrpSpPr/>
          <p:nvPr/>
        </p:nvGrpSpPr>
        <p:grpSpPr>
          <a:xfrm>
            <a:off x="-1847566" y="5564825"/>
            <a:ext cx="14389801" cy="2407039"/>
            <a:chOff x="-1847566" y="5564825"/>
            <a:chExt cx="14389801" cy="2407039"/>
          </a:xfrm>
        </p:grpSpPr>
        <p:sp>
          <p:nvSpPr>
            <p:cNvPr id="13" name="Right Arrow 12">
              <a:extLst>
                <a:ext uri="{FF2B5EF4-FFF2-40B4-BE49-F238E27FC236}">
                  <a16:creationId xmlns:a16="http://schemas.microsoft.com/office/drawing/2014/main" id="{260F7D8E-8E91-0D42-83BE-8DB38D38487C}"/>
                </a:ext>
              </a:extLst>
            </p:cNvPr>
            <p:cNvSpPr/>
            <p:nvPr/>
          </p:nvSpPr>
          <p:spPr>
            <a:xfrm rot="152137">
              <a:off x="-1847566" y="5564825"/>
              <a:ext cx="14389801" cy="2407039"/>
            </a:xfrm>
            <a:prstGeom prst="rightArrow">
              <a:avLst>
                <a:gd name="adj1" fmla="val 73698"/>
                <a:gd name="adj2" fmla="val 50000"/>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5F5C9C7-2A4D-6340-A63A-73B6C3C81068}"/>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18</a:t>
              </a:fld>
              <a:endParaRPr lang="en-US" sz="1600" dirty="0"/>
            </a:p>
          </p:txBody>
        </p:sp>
        <p:sp>
          <p:nvSpPr>
            <p:cNvPr id="16" name="TextBox 15">
              <a:extLst>
                <a:ext uri="{FF2B5EF4-FFF2-40B4-BE49-F238E27FC236}">
                  <a16:creationId xmlns:a16="http://schemas.microsoft.com/office/drawing/2014/main" id="{3C5E563B-3999-AA48-BBF3-FC42B9048512}"/>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sp>
        <p:nvSpPr>
          <p:cNvPr id="39" name="TextBox 38">
            <a:extLst>
              <a:ext uri="{FF2B5EF4-FFF2-40B4-BE49-F238E27FC236}">
                <a16:creationId xmlns:a16="http://schemas.microsoft.com/office/drawing/2014/main" id="{C574C7D7-3898-5649-8793-438EB824973D}"/>
              </a:ext>
            </a:extLst>
          </p:cNvPr>
          <p:cNvSpPr txBox="1"/>
          <p:nvPr/>
        </p:nvSpPr>
        <p:spPr>
          <a:xfrm>
            <a:off x="3310008" y="368962"/>
            <a:ext cx="5186658" cy="769441"/>
          </a:xfrm>
          <a:prstGeom prst="rect">
            <a:avLst/>
          </a:prstGeom>
          <a:noFill/>
        </p:spPr>
        <p:txBody>
          <a:bodyPr wrap="square" rtlCol="0">
            <a:spAutoFit/>
          </a:bodyPr>
          <a:lstStyle/>
          <a:p>
            <a:pPr algn="ctr"/>
            <a:r>
              <a:rPr lang="en-US" sz="4400" b="1" dirty="0">
                <a:solidFill>
                  <a:srgbClr val="A07AEB"/>
                </a:solidFill>
                <a:cs typeface="Arial" panose="020B0604020202020204" pitchFamily="34" charset="0"/>
              </a:rPr>
              <a:t>Scenario</a:t>
            </a:r>
          </a:p>
        </p:txBody>
      </p:sp>
      <p:sp>
        <p:nvSpPr>
          <p:cNvPr id="40" name="Chevron 39">
            <a:extLst>
              <a:ext uri="{FF2B5EF4-FFF2-40B4-BE49-F238E27FC236}">
                <a16:creationId xmlns:a16="http://schemas.microsoft.com/office/drawing/2014/main" id="{8007D92F-CD90-A74D-8B47-62839C307D53}"/>
              </a:ext>
            </a:extLst>
          </p:cNvPr>
          <p:cNvSpPr/>
          <p:nvPr/>
        </p:nvSpPr>
        <p:spPr>
          <a:xfrm rot="10800000">
            <a:off x="577971" y="1256890"/>
            <a:ext cx="1479954" cy="1257311"/>
          </a:xfrm>
          <a:prstGeom prst="chevron">
            <a:avLst>
              <a:gd name="adj" fmla="val 19344"/>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07AEB"/>
              </a:solidFill>
            </a:endParaRPr>
          </a:p>
        </p:txBody>
      </p:sp>
      <p:sp>
        <p:nvSpPr>
          <p:cNvPr id="21" name="TextBox 20">
            <a:extLst>
              <a:ext uri="{FF2B5EF4-FFF2-40B4-BE49-F238E27FC236}">
                <a16:creationId xmlns:a16="http://schemas.microsoft.com/office/drawing/2014/main" id="{7AD947C3-882F-FE45-8DFB-74E257D3279F}"/>
              </a:ext>
            </a:extLst>
          </p:cNvPr>
          <p:cNvSpPr txBox="1"/>
          <p:nvPr/>
        </p:nvSpPr>
        <p:spPr>
          <a:xfrm>
            <a:off x="815223" y="1331547"/>
            <a:ext cx="974406" cy="1107996"/>
          </a:xfrm>
          <a:prstGeom prst="rect">
            <a:avLst/>
          </a:prstGeom>
          <a:noFill/>
        </p:spPr>
        <p:txBody>
          <a:bodyPr wrap="square" rtlCol="0">
            <a:spAutoFit/>
          </a:bodyPr>
          <a:lstStyle/>
          <a:p>
            <a:pPr algn="ctr"/>
            <a:r>
              <a:rPr lang="en-US" sz="6600" b="1" dirty="0">
                <a:cs typeface="Arial" panose="020B0604020202020204" pitchFamily="34" charset="0"/>
              </a:rPr>
              <a:t>4</a:t>
            </a:r>
          </a:p>
        </p:txBody>
      </p:sp>
      <p:pic>
        <p:nvPicPr>
          <p:cNvPr id="30" name="Picture 29">
            <a:extLst>
              <a:ext uri="{FF2B5EF4-FFF2-40B4-BE49-F238E27FC236}">
                <a16:creationId xmlns:a16="http://schemas.microsoft.com/office/drawing/2014/main" id="{D20379F1-D30F-4DF0-BA19-7B466390F082}"/>
              </a:ext>
            </a:extLst>
          </p:cNvPr>
          <p:cNvPicPr>
            <a:picLocks noChangeAspect="1"/>
          </p:cNvPicPr>
          <p:nvPr/>
        </p:nvPicPr>
        <p:blipFill>
          <a:blip r:embed="rId2">
            <a:alphaModFix amt="10000"/>
          </a:blip>
          <a:stretch>
            <a:fillRect/>
          </a:stretch>
        </p:blipFill>
        <p:spPr>
          <a:xfrm rot="1800000">
            <a:off x="-38581" y="-2549700"/>
            <a:ext cx="7838100" cy="3624068"/>
          </a:xfrm>
          <a:prstGeom prst="rect">
            <a:avLst/>
          </a:prstGeom>
        </p:spPr>
      </p:pic>
      <p:sp>
        <p:nvSpPr>
          <p:cNvPr id="31" name="TextBox 30">
            <a:extLst>
              <a:ext uri="{FF2B5EF4-FFF2-40B4-BE49-F238E27FC236}">
                <a16:creationId xmlns:a16="http://schemas.microsoft.com/office/drawing/2014/main" id="{8738EDE2-7DD1-4098-A94D-3440440C21BC}"/>
              </a:ext>
            </a:extLst>
          </p:cNvPr>
          <p:cNvSpPr txBox="1"/>
          <p:nvPr/>
        </p:nvSpPr>
        <p:spPr>
          <a:xfrm>
            <a:off x="2102378" y="2118958"/>
            <a:ext cx="6628107" cy="2062103"/>
          </a:xfrm>
          <a:prstGeom prst="rect">
            <a:avLst/>
          </a:prstGeom>
          <a:noFill/>
        </p:spPr>
        <p:txBody>
          <a:bodyPr wrap="square" rtlCol="0">
            <a:spAutoFit/>
          </a:bodyPr>
          <a:lstStyle/>
          <a:p>
            <a:pPr algn="ctr"/>
            <a:r>
              <a:rPr lang="en-US" sz="3200" b="1" dirty="0">
                <a:cs typeface="Arial" panose="020B0604020202020204" pitchFamily="34" charset="0"/>
              </a:rPr>
              <a:t>Jac is often told by Sofia to spread unkind rumours about Amelia by whispering and passing notes around. </a:t>
            </a:r>
            <a:endParaRPr lang="en-US" sz="3200" b="1" dirty="0">
              <a:solidFill>
                <a:srgbClr val="FF0048"/>
              </a:solidFill>
              <a:cs typeface="Arial" panose="020B0604020202020204" pitchFamily="34" charset="0"/>
            </a:endParaRPr>
          </a:p>
        </p:txBody>
      </p:sp>
      <p:sp>
        <p:nvSpPr>
          <p:cNvPr id="33" name="Chevron 7">
            <a:extLst>
              <a:ext uri="{FF2B5EF4-FFF2-40B4-BE49-F238E27FC236}">
                <a16:creationId xmlns:a16="http://schemas.microsoft.com/office/drawing/2014/main" id="{405C8333-8B5D-4224-8DC8-A5C08AB46106}"/>
              </a:ext>
            </a:extLst>
          </p:cNvPr>
          <p:cNvSpPr/>
          <p:nvPr/>
        </p:nvSpPr>
        <p:spPr>
          <a:xfrm rot="11328033">
            <a:off x="1391609" y="4289190"/>
            <a:ext cx="5578372" cy="1392186"/>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TextBox 41">
            <a:extLst>
              <a:ext uri="{FF2B5EF4-FFF2-40B4-BE49-F238E27FC236}">
                <a16:creationId xmlns:a16="http://schemas.microsoft.com/office/drawing/2014/main" id="{0F7192AE-79AB-4BBC-8374-C565B773FDB4}"/>
              </a:ext>
            </a:extLst>
          </p:cNvPr>
          <p:cNvSpPr txBox="1"/>
          <p:nvPr/>
        </p:nvSpPr>
        <p:spPr>
          <a:xfrm rot="541505">
            <a:off x="2170618" y="4404531"/>
            <a:ext cx="4185135" cy="1200329"/>
          </a:xfrm>
          <a:prstGeom prst="rect">
            <a:avLst/>
          </a:prstGeom>
          <a:noFill/>
        </p:spPr>
        <p:txBody>
          <a:bodyPr wrap="square" rtlCol="0">
            <a:spAutoFit/>
          </a:bodyPr>
          <a:lstStyle/>
          <a:p>
            <a:pPr algn="ctr"/>
            <a:r>
              <a:rPr lang="en-US" sz="2400" b="1" dirty="0">
                <a:solidFill>
                  <a:schemeClr val="bg1"/>
                </a:solidFill>
                <a:cs typeface="Arial" panose="020B0604020202020204" pitchFamily="34" charset="0"/>
              </a:rPr>
              <a:t>Which roles can you see in this scenario? How could each person reach out? </a:t>
            </a:r>
          </a:p>
        </p:txBody>
      </p:sp>
    </p:spTree>
    <p:extLst>
      <p:ext uri="{BB962C8B-B14F-4D97-AF65-F5344CB8AC3E}">
        <p14:creationId xmlns:p14="http://schemas.microsoft.com/office/powerpoint/2010/main" val="267084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31"/>
                                        </p:tgtEl>
                                        <p:attrNameLst>
                                          <p:attrName>r</p:attrName>
                                        </p:attrNameLst>
                                      </p:cBhvr>
                                    </p:animRot>
                                  </p:childTnLst>
                                </p:cTn>
                              </p:par>
                              <p:par>
                                <p:cTn id="7" presetID="26"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animEffect transition="in" filter="wipe(down)">
                                      <p:cBhvr>
                                        <p:cTn id="9" dur="580">
                                          <p:stCondLst>
                                            <p:cond delay="0"/>
                                          </p:stCondLst>
                                        </p:cTn>
                                        <p:tgtEl>
                                          <p:spTgt spid="33"/>
                                        </p:tgtEl>
                                      </p:cBhvr>
                                    </p:animEffect>
                                    <p:anim calcmode="lin" valueType="num">
                                      <p:cBhvr>
                                        <p:cTn id="1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5" dur="26">
                                          <p:stCondLst>
                                            <p:cond delay="650"/>
                                          </p:stCondLst>
                                        </p:cTn>
                                        <p:tgtEl>
                                          <p:spTgt spid="33"/>
                                        </p:tgtEl>
                                      </p:cBhvr>
                                      <p:to x="100000" y="60000"/>
                                    </p:animScale>
                                    <p:animScale>
                                      <p:cBhvr>
                                        <p:cTn id="16" dur="166" decel="50000">
                                          <p:stCondLst>
                                            <p:cond delay="676"/>
                                          </p:stCondLst>
                                        </p:cTn>
                                        <p:tgtEl>
                                          <p:spTgt spid="33"/>
                                        </p:tgtEl>
                                      </p:cBhvr>
                                      <p:to x="100000" y="100000"/>
                                    </p:animScale>
                                    <p:animScale>
                                      <p:cBhvr>
                                        <p:cTn id="17" dur="26">
                                          <p:stCondLst>
                                            <p:cond delay="1312"/>
                                          </p:stCondLst>
                                        </p:cTn>
                                        <p:tgtEl>
                                          <p:spTgt spid="33"/>
                                        </p:tgtEl>
                                      </p:cBhvr>
                                      <p:to x="100000" y="80000"/>
                                    </p:animScale>
                                    <p:animScale>
                                      <p:cBhvr>
                                        <p:cTn id="18" dur="166" decel="50000">
                                          <p:stCondLst>
                                            <p:cond delay="1338"/>
                                          </p:stCondLst>
                                        </p:cTn>
                                        <p:tgtEl>
                                          <p:spTgt spid="33"/>
                                        </p:tgtEl>
                                      </p:cBhvr>
                                      <p:to x="100000" y="100000"/>
                                    </p:animScale>
                                    <p:animScale>
                                      <p:cBhvr>
                                        <p:cTn id="19" dur="26">
                                          <p:stCondLst>
                                            <p:cond delay="1642"/>
                                          </p:stCondLst>
                                        </p:cTn>
                                        <p:tgtEl>
                                          <p:spTgt spid="33"/>
                                        </p:tgtEl>
                                      </p:cBhvr>
                                      <p:to x="100000" y="90000"/>
                                    </p:animScale>
                                    <p:animScale>
                                      <p:cBhvr>
                                        <p:cTn id="20" dur="166" decel="50000">
                                          <p:stCondLst>
                                            <p:cond delay="1668"/>
                                          </p:stCondLst>
                                        </p:cTn>
                                        <p:tgtEl>
                                          <p:spTgt spid="33"/>
                                        </p:tgtEl>
                                      </p:cBhvr>
                                      <p:to x="100000" y="100000"/>
                                    </p:animScale>
                                    <p:animScale>
                                      <p:cBhvr>
                                        <p:cTn id="21" dur="26">
                                          <p:stCondLst>
                                            <p:cond delay="1808"/>
                                          </p:stCondLst>
                                        </p:cTn>
                                        <p:tgtEl>
                                          <p:spTgt spid="33"/>
                                        </p:tgtEl>
                                      </p:cBhvr>
                                      <p:to x="100000" y="95000"/>
                                    </p:animScale>
                                    <p:animScale>
                                      <p:cBhvr>
                                        <p:cTn id="22" dur="166" decel="50000">
                                          <p:stCondLst>
                                            <p:cond delay="1834"/>
                                          </p:stCondLst>
                                        </p:cTn>
                                        <p:tgtEl>
                                          <p:spTgt spid="33"/>
                                        </p:tgtEl>
                                      </p:cBhvr>
                                      <p:to x="100000" y="100000"/>
                                    </p:animScale>
                                  </p:childTnLst>
                                </p:cTn>
                              </p:par>
                            </p:childTnLst>
                          </p:cTn>
                        </p:par>
                        <p:par>
                          <p:cTn id="23" fill="hold">
                            <p:stCondLst>
                              <p:cond delay="2000"/>
                            </p:stCondLst>
                            <p:childTnLst>
                              <p:par>
                                <p:cTn id="24" presetID="8" presetClass="emph" presetSubtype="0" fill="hold" grpId="0" nodeType="afterEffect">
                                  <p:stCondLst>
                                    <p:cond delay="0"/>
                                  </p:stCondLst>
                                  <p:childTnLst>
                                    <p:animRot by="21600000">
                                      <p:cBhvr>
                                        <p:cTn id="25" dur="2000" fill="hold"/>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animBg="1"/>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2270A1-DE9E-1A40-A1BC-3F98B997EF11}"/>
              </a:ext>
            </a:extLst>
          </p:cNvPr>
          <p:cNvSpPr/>
          <p:nvPr/>
        </p:nvSpPr>
        <p:spPr>
          <a:xfrm>
            <a:off x="5670841" y="0"/>
            <a:ext cx="6521160" cy="6858000"/>
          </a:xfrm>
          <a:prstGeom prst="rect">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A2B50C2-90FC-164A-B701-8B5ACEA2F527}"/>
              </a:ext>
            </a:extLst>
          </p:cNvPr>
          <p:cNvSpPr/>
          <p:nvPr/>
        </p:nvSpPr>
        <p:spPr>
          <a:xfrm>
            <a:off x="0" y="0"/>
            <a:ext cx="5670840" cy="6858000"/>
          </a:xfrm>
          <a:prstGeom prst="rect">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6CD4E703-98B0-7D4E-BA1A-28EAFBCFBD9B}"/>
              </a:ext>
            </a:extLst>
          </p:cNvPr>
          <p:cNvSpPr/>
          <p:nvPr/>
        </p:nvSpPr>
        <p:spPr>
          <a:xfrm rot="5400000">
            <a:off x="2579025" y="3091815"/>
            <a:ext cx="6858000" cy="674370"/>
          </a:xfrm>
          <a:prstGeom prst="triangle">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6D397F0-D4CA-004B-9738-B7B7FA799810}"/>
              </a:ext>
            </a:extLst>
          </p:cNvPr>
          <p:cNvPicPr>
            <a:picLocks noChangeAspect="1"/>
          </p:cNvPicPr>
          <p:nvPr/>
        </p:nvPicPr>
        <p:blipFill>
          <a:blip r:embed="rId2"/>
          <a:stretch>
            <a:fillRect/>
          </a:stretch>
        </p:blipFill>
        <p:spPr>
          <a:xfrm>
            <a:off x="42140" y="-1700540"/>
            <a:ext cx="211198" cy="8558540"/>
          </a:xfrm>
          <a:prstGeom prst="rect">
            <a:avLst/>
          </a:prstGeom>
        </p:spPr>
      </p:pic>
      <p:pic>
        <p:nvPicPr>
          <p:cNvPr id="25" name="Picture 24">
            <a:extLst>
              <a:ext uri="{FF2B5EF4-FFF2-40B4-BE49-F238E27FC236}">
                <a16:creationId xmlns:a16="http://schemas.microsoft.com/office/drawing/2014/main" id="{39E0A9EF-3686-1740-A243-B008191CE06D}"/>
              </a:ext>
            </a:extLst>
          </p:cNvPr>
          <p:cNvPicPr>
            <a:picLocks noChangeAspect="1"/>
          </p:cNvPicPr>
          <p:nvPr/>
        </p:nvPicPr>
        <p:blipFill>
          <a:blip r:embed="rId2"/>
          <a:stretch>
            <a:fillRect/>
          </a:stretch>
        </p:blipFill>
        <p:spPr>
          <a:xfrm>
            <a:off x="274952" y="0"/>
            <a:ext cx="211198" cy="8558540"/>
          </a:xfrm>
          <a:prstGeom prst="rect">
            <a:avLst/>
          </a:prstGeom>
        </p:spPr>
      </p:pic>
      <p:pic>
        <p:nvPicPr>
          <p:cNvPr id="26" name="Picture 25">
            <a:extLst>
              <a:ext uri="{FF2B5EF4-FFF2-40B4-BE49-F238E27FC236}">
                <a16:creationId xmlns:a16="http://schemas.microsoft.com/office/drawing/2014/main" id="{5143E9A6-C909-4B45-8CAD-39038B16F272}"/>
              </a:ext>
            </a:extLst>
          </p:cNvPr>
          <p:cNvPicPr>
            <a:picLocks noChangeAspect="1"/>
          </p:cNvPicPr>
          <p:nvPr/>
        </p:nvPicPr>
        <p:blipFill>
          <a:blip r:embed="rId2"/>
          <a:stretch>
            <a:fillRect/>
          </a:stretch>
        </p:blipFill>
        <p:spPr>
          <a:xfrm rot="10800000">
            <a:off x="11687516" y="-1700540"/>
            <a:ext cx="211198" cy="8558540"/>
          </a:xfrm>
          <a:prstGeom prst="rect">
            <a:avLst/>
          </a:prstGeom>
        </p:spPr>
      </p:pic>
      <p:pic>
        <p:nvPicPr>
          <p:cNvPr id="27" name="Picture 26">
            <a:extLst>
              <a:ext uri="{FF2B5EF4-FFF2-40B4-BE49-F238E27FC236}">
                <a16:creationId xmlns:a16="http://schemas.microsoft.com/office/drawing/2014/main" id="{C6847FCD-657B-174F-85F8-280D89D2BE5F}"/>
              </a:ext>
            </a:extLst>
          </p:cNvPr>
          <p:cNvPicPr>
            <a:picLocks noChangeAspect="1"/>
          </p:cNvPicPr>
          <p:nvPr/>
        </p:nvPicPr>
        <p:blipFill>
          <a:blip r:embed="rId2"/>
          <a:stretch>
            <a:fillRect/>
          </a:stretch>
        </p:blipFill>
        <p:spPr>
          <a:xfrm rot="10800000">
            <a:off x="11920328" y="0"/>
            <a:ext cx="211198" cy="8558540"/>
          </a:xfrm>
          <a:prstGeom prst="rect">
            <a:avLst/>
          </a:prstGeom>
        </p:spPr>
      </p:pic>
      <p:pic>
        <p:nvPicPr>
          <p:cNvPr id="34" name="Picture 33">
            <a:extLst>
              <a:ext uri="{FF2B5EF4-FFF2-40B4-BE49-F238E27FC236}">
                <a16:creationId xmlns:a16="http://schemas.microsoft.com/office/drawing/2014/main" id="{AE886FC7-9084-3B43-9A1D-61EBF30C1182}"/>
              </a:ext>
            </a:extLst>
          </p:cNvPr>
          <p:cNvPicPr>
            <a:picLocks noChangeAspect="1"/>
          </p:cNvPicPr>
          <p:nvPr/>
        </p:nvPicPr>
        <p:blipFill>
          <a:blip r:embed="rId3">
            <a:alphaModFix amt="10000"/>
          </a:blip>
          <a:stretch>
            <a:fillRect/>
          </a:stretch>
        </p:blipFill>
        <p:spPr>
          <a:xfrm rot="1800000">
            <a:off x="-38581" y="-2549700"/>
            <a:ext cx="7838100" cy="3624068"/>
          </a:xfrm>
          <a:prstGeom prst="rect">
            <a:avLst/>
          </a:prstGeom>
        </p:spPr>
      </p:pic>
      <p:pic>
        <p:nvPicPr>
          <p:cNvPr id="37" name="Picture 36">
            <a:extLst>
              <a:ext uri="{FF2B5EF4-FFF2-40B4-BE49-F238E27FC236}">
                <a16:creationId xmlns:a16="http://schemas.microsoft.com/office/drawing/2014/main" id="{29FAEC84-754C-814C-9440-07BB720FB5FD}"/>
              </a:ext>
            </a:extLst>
          </p:cNvPr>
          <p:cNvPicPr>
            <a:picLocks noChangeAspect="1"/>
          </p:cNvPicPr>
          <p:nvPr/>
        </p:nvPicPr>
        <p:blipFill>
          <a:blip r:embed="rId4">
            <a:alphaModFix amt="10000"/>
          </a:blip>
          <a:stretch>
            <a:fillRect/>
          </a:stretch>
        </p:blipFill>
        <p:spPr>
          <a:xfrm rot="13500000">
            <a:off x="8223495" y="5330732"/>
            <a:ext cx="3114186" cy="2937911"/>
          </a:xfrm>
          <a:prstGeom prst="rect">
            <a:avLst/>
          </a:prstGeom>
        </p:spPr>
      </p:pic>
      <p:sp>
        <p:nvSpPr>
          <p:cNvPr id="13" name="TextBox 12">
            <a:extLst>
              <a:ext uri="{FF2B5EF4-FFF2-40B4-BE49-F238E27FC236}">
                <a16:creationId xmlns:a16="http://schemas.microsoft.com/office/drawing/2014/main" id="{7C27C552-7950-294A-B120-16867A301804}"/>
              </a:ext>
            </a:extLst>
          </p:cNvPr>
          <p:cNvSpPr txBox="1"/>
          <p:nvPr/>
        </p:nvSpPr>
        <p:spPr>
          <a:xfrm>
            <a:off x="827196" y="2728155"/>
            <a:ext cx="5494335" cy="1754326"/>
          </a:xfrm>
          <a:prstGeom prst="rect">
            <a:avLst/>
          </a:prstGeom>
          <a:noFill/>
        </p:spPr>
        <p:txBody>
          <a:bodyPr wrap="square" rtlCol="0">
            <a:spAutoFit/>
          </a:bodyPr>
          <a:lstStyle/>
          <a:p>
            <a:pPr algn="ctr"/>
            <a:r>
              <a:rPr lang="en-US" sz="5400" b="1" dirty="0">
                <a:solidFill>
                  <a:schemeClr val="bg1"/>
                </a:solidFill>
                <a:cs typeface="Arial" panose="020B0604020202020204" pitchFamily="34" charset="0"/>
              </a:rPr>
              <a:t>ANTI-BULLYING</a:t>
            </a:r>
          </a:p>
          <a:p>
            <a:pPr algn="ctr"/>
            <a:r>
              <a:rPr lang="en-US" sz="5400" b="1" dirty="0">
                <a:solidFill>
                  <a:schemeClr val="bg1"/>
                </a:solidFill>
                <a:cs typeface="Arial" panose="020B0604020202020204" pitchFamily="34" charset="0"/>
              </a:rPr>
              <a:t>WEEK 2022</a:t>
            </a:r>
          </a:p>
        </p:txBody>
      </p:sp>
      <p:pic>
        <p:nvPicPr>
          <p:cNvPr id="4" name="Picture 3">
            <a:extLst>
              <a:ext uri="{FF2B5EF4-FFF2-40B4-BE49-F238E27FC236}">
                <a16:creationId xmlns:a16="http://schemas.microsoft.com/office/drawing/2014/main" id="{DCFA7377-610F-8C4C-8518-1A0DFDC384D8}"/>
              </a:ext>
            </a:extLst>
          </p:cNvPr>
          <p:cNvPicPr>
            <a:picLocks noChangeAspect="1"/>
          </p:cNvPicPr>
          <p:nvPr/>
        </p:nvPicPr>
        <p:blipFill>
          <a:blip r:embed="rId5"/>
          <a:stretch>
            <a:fillRect/>
          </a:stretch>
        </p:blipFill>
        <p:spPr>
          <a:xfrm>
            <a:off x="6599636" y="845227"/>
            <a:ext cx="4777018" cy="4777018"/>
          </a:xfrm>
          <a:prstGeom prst="rect">
            <a:avLst/>
          </a:prstGeom>
        </p:spPr>
      </p:pic>
      <p:pic>
        <p:nvPicPr>
          <p:cNvPr id="19" name="Picture 18">
            <a:extLst>
              <a:ext uri="{FF2B5EF4-FFF2-40B4-BE49-F238E27FC236}">
                <a16:creationId xmlns:a16="http://schemas.microsoft.com/office/drawing/2014/main" id="{221D8E19-893C-2A49-8AA9-1C030799C97C}"/>
              </a:ext>
            </a:extLst>
          </p:cNvPr>
          <p:cNvPicPr>
            <a:picLocks noChangeAspect="1"/>
          </p:cNvPicPr>
          <p:nvPr/>
        </p:nvPicPr>
        <p:blipFill>
          <a:blip r:embed="rId6"/>
          <a:stretch>
            <a:fillRect/>
          </a:stretch>
        </p:blipFill>
        <p:spPr>
          <a:xfrm rot="10800000">
            <a:off x="3058889" y="4707140"/>
            <a:ext cx="749300" cy="533400"/>
          </a:xfrm>
          <a:prstGeom prst="rect">
            <a:avLst/>
          </a:prstGeom>
        </p:spPr>
      </p:pic>
      <p:pic>
        <p:nvPicPr>
          <p:cNvPr id="29" name="Picture 28">
            <a:extLst>
              <a:ext uri="{FF2B5EF4-FFF2-40B4-BE49-F238E27FC236}">
                <a16:creationId xmlns:a16="http://schemas.microsoft.com/office/drawing/2014/main" id="{E1B89E7B-4A92-5B4D-841B-4B10B12C13CF}"/>
              </a:ext>
            </a:extLst>
          </p:cNvPr>
          <p:cNvPicPr>
            <a:picLocks noChangeAspect="1"/>
          </p:cNvPicPr>
          <p:nvPr/>
        </p:nvPicPr>
        <p:blipFill>
          <a:blip r:embed="rId7"/>
          <a:stretch>
            <a:fillRect/>
          </a:stretch>
        </p:blipFill>
        <p:spPr>
          <a:xfrm>
            <a:off x="3109689" y="1470709"/>
            <a:ext cx="647700" cy="558800"/>
          </a:xfrm>
          <a:prstGeom prst="rect">
            <a:avLst/>
          </a:prstGeom>
        </p:spPr>
      </p:pic>
      <p:sp>
        <p:nvSpPr>
          <p:cNvPr id="17" name="TextBox 16">
            <a:extLst>
              <a:ext uri="{FF2B5EF4-FFF2-40B4-BE49-F238E27FC236}">
                <a16:creationId xmlns:a16="http://schemas.microsoft.com/office/drawing/2014/main" id="{EC353C85-5C81-E34D-A1DB-AF1DF490CEDB}"/>
              </a:ext>
            </a:extLst>
          </p:cNvPr>
          <p:cNvSpPr txBox="1"/>
          <p:nvPr/>
        </p:nvSpPr>
        <p:spPr>
          <a:xfrm>
            <a:off x="981034" y="2267907"/>
            <a:ext cx="5186658" cy="523220"/>
          </a:xfrm>
          <a:prstGeom prst="rect">
            <a:avLst/>
          </a:prstGeom>
          <a:noFill/>
        </p:spPr>
        <p:txBody>
          <a:bodyPr wrap="square" rtlCol="0">
            <a:spAutoFit/>
          </a:bodyPr>
          <a:lstStyle/>
          <a:p>
            <a:r>
              <a:rPr lang="en-US" sz="2800" b="1" dirty="0">
                <a:cs typeface="Arial" panose="020B0604020202020204" pitchFamily="34" charset="0"/>
              </a:rPr>
              <a:t>Thank you for being a part of</a:t>
            </a:r>
          </a:p>
        </p:txBody>
      </p:sp>
    </p:spTree>
    <p:extLst>
      <p:ext uri="{BB962C8B-B14F-4D97-AF65-F5344CB8AC3E}">
        <p14:creationId xmlns:p14="http://schemas.microsoft.com/office/powerpoint/2010/main" val="92579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FFF445B-9291-A840-9D39-68CA0D27C950}"/>
              </a:ext>
            </a:extLst>
          </p:cNvPr>
          <p:cNvGrpSpPr/>
          <p:nvPr/>
        </p:nvGrpSpPr>
        <p:grpSpPr>
          <a:xfrm>
            <a:off x="-1847566" y="5564825"/>
            <a:ext cx="14389801" cy="2407039"/>
            <a:chOff x="-1847566" y="5564825"/>
            <a:chExt cx="14389801" cy="2407039"/>
          </a:xfrm>
        </p:grpSpPr>
        <p:sp>
          <p:nvSpPr>
            <p:cNvPr id="13" name="Right Arrow 12">
              <a:extLst>
                <a:ext uri="{FF2B5EF4-FFF2-40B4-BE49-F238E27FC236}">
                  <a16:creationId xmlns:a16="http://schemas.microsoft.com/office/drawing/2014/main" id="{260F7D8E-8E91-0D42-83BE-8DB38D38487C}"/>
                </a:ext>
              </a:extLst>
            </p:cNvPr>
            <p:cNvSpPr/>
            <p:nvPr/>
          </p:nvSpPr>
          <p:spPr>
            <a:xfrm rot="152137">
              <a:off x="-1847566" y="5564825"/>
              <a:ext cx="14389801" cy="2407039"/>
            </a:xfrm>
            <a:prstGeom prst="rightArrow">
              <a:avLst>
                <a:gd name="adj1" fmla="val 73698"/>
                <a:gd name="adj2" fmla="val 50000"/>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5F5C9C7-2A4D-6340-A63A-73B6C3C81068}"/>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2</a:t>
              </a:fld>
              <a:endParaRPr lang="en-US" sz="1600" dirty="0"/>
            </a:p>
          </p:txBody>
        </p:sp>
        <p:sp>
          <p:nvSpPr>
            <p:cNvPr id="16" name="TextBox 15">
              <a:extLst>
                <a:ext uri="{FF2B5EF4-FFF2-40B4-BE49-F238E27FC236}">
                  <a16:creationId xmlns:a16="http://schemas.microsoft.com/office/drawing/2014/main" id="{3C5E563B-3999-AA48-BBF3-FC42B9048512}"/>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sp>
        <p:nvSpPr>
          <p:cNvPr id="18" name="Right Arrow 17">
            <a:extLst>
              <a:ext uri="{FF2B5EF4-FFF2-40B4-BE49-F238E27FC236}">
                <a16:creationId xmlns:a16="http://schemas.microsoft.com/office/drawing/2014/main" id="{6F8BA6F9-A99E-314C-B35A-D3E1B8A099B2}"/>
              </a:ext>
            </a:extLst>
          </p:cNvPr>
          <p:cNvSpPr/>
          <p:nvPr/>
        </p:nvSpPr>
        <p:spPr>
          <a:xfrm rot="21447924">
            <a:off x="1643848" y="1366797"/>
            <a:ext cx="9831677" cy="3213041"/>
          </a:xfrm>
          <a:prstGeom prst="rightArrow">
            <a:avLst>
              <a:gd name="adj1" fmla="val 61731"/>
              <a:gd name="adj2" fmla="val 51955"/>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38C1E59-5DED-034A-A90E-1E11113A7E63}"/>
              </a:ext>
            </a:extLst>
          </p:cNvPr>
          <p:cNvSpPr txBox="1"/>
          <p:nvPr/>
        </p:nvSpPr>
        <p:spPr>
          <a:xfrm rot="21446650">
            <a:off x="1602590" y="2215627"/>
            <a:ext cx="9106995" cy="1323439"/>
          </a:xfrm>
          <a:prstGeom prst="rect">
            <a:avLst/>
          </a:prstGeom>
          <a:noFill/>
        </p:spPr>
        <p:txBody>
          <a:bodyPr wrap="square" rtlCol="0">
            <a:spAutoFit/>
          </a:bodyPr>
          <a:lstStyle/>
          <a:p>
            <a:pPr algn="ctr"/>
            <a:r>
              <a:rPr lang="en-US" sz="8000" b="1" dirty="0">
                <a:cs typeface="Arial" panose="020B0604020202020204" pitchFamily="34" charset="0"/>
              </a:rPr>
              <a:t>What is bullying?</a:t>
            </a:r>
            <a:endParaRPr lang="en-US" sz="8000" b="1" dirty="0">
              <a:solidFill>
                <a:srgbClr val="FF0048"/>
              </a:solidFill>
              <a:cs typeface="Arial" panose="020B0604020202020204" pitchFamily="34" charset="0"/>
            </a:endParaRPr>
          </a:p>
        </p:txBody>
      </p:sp>
      <p:sp>
        <p:nvSpPr>
          <p:cNvPr id="9" name="Chevron 18">
            <a:extLst>
              <a:ext uri="{FF2B5EF4-FFF2-40B4-BE49-F238E27FC236}">
                <a16:creationId xmlns:a16="http://schemas.microsoft.com/office/drawing/2014/main" id="{A7DD0D82-6BD8-4F32-AF3E-74B4900F4759}"/>
              </a:ext>
            </a:extLst>
          </p:cNvPr>
          <p:cNvSpPr/>
          <p:nvPr/>
        </p:nvSpPr>
        <p:spPr>
          <a:xfrm rot="11311305">
            <a:off x="1254712" y="3800772"/>
            <a:ext cx="1956740" cy="551874"/>
          </a:xfrm>
          <a:prstGeom prst="chevron">
            <a:avLst>
              <a:gd name="adj" fmla="val 1934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bg1"/>
              </a:solidFill>
            </a:endParaRPr>
          </a:p>
        </p:txBody>
      </p:sp>
      <p:pic>
        <p:nvPicPr>
          <p:cNvPr id="10" name="Picture 9">
            <a:extLst>
              <a:ext uri="{FF2B5EF4-FFF2-40B4-BE49-F238E27FC236}">
                <a16:creationId xmlns:a16="http://schemas.microsoft.com/office/drawing/2014/main" id="{69706F90-3913-4EB4-BC31-388AE7362F1E}"/>
              </a:ext>
            </a:extLst>
          </p:cNvPr>
          <p:cNvPicPr>
            <a:picLocks noChangeAspect="1"/>
          </p:cNvPicPr>
          <p:nvPr/>
        </p:nvPicPr>
        <p:blipFill>
          <a:blip r:embed="rId2"/>
          <a:stretch>
            <a:fillRect/>
          </a:stretch>
        </p:blipFill>
        <p:spPr>
          <a:xfrm>
            <a:off x="42140" y="-1700540"/>
            <a:ext cx="211198" cy="8558540"/>
          </a:xfrm>
          <a:prstGeom prst="rect">
            <a:avLst/>
          </a:prstGeom>
        </p:spPr>
      </p:pic>
      <p:pic>
        <p:nvPicPr>
          <p:cNvPr id="11" name="Picture 10">
            <a:extLst>
              <a:ext uri="{FF2B5EF4-FFF2-40B4-BE49-F238E27FC236}">
                <a16:creationId xmlns:a16="http://schemas.microsoft.com/office/drawing/2014/main" id="{F240689B-21BE-427B-9BCF-5FA3D60B8AB1}"/>
              </a:ext>
            </a:extLst>
          </p:cNvPr>
          <p:cNvPicPr>
            <a:picLocks noChangeAspect="1"/>
          </p:cNvPicPr>
          <p:nvPr/>
        </p:nvPicPr>
        <p:blipFill>
          <a:blip r:embed="rId2"/>
          <a:stretch>
            <a:fillRect/>
          </a:stretch>
        </p:blipFill>
        <p:spPr>
          <a:xfrm>
            <a:off x="274952" y="0"/>
            <a:ext cx="211198" cy="8558540"/>
          </a:xfrm>
          <a:prstGeom prst="rect">
            <a:avLst/>
          </a:prstGeom>
        </p:spPr>
      </p:pic>
      <p:pic>
        <p:nvPicPr>
          <p:cNvPr id="14" name="Picture 13">
            <a:extLst>
              <a:ext uri="{FF2B5EF4-FFF2-40B4-BE49-F238E27FC236}">
                <a16:creationId xmlns:a16="http://schemas.microsoft.com/office/drawing/2014/main" id="{4CB7CE63-A4FC-4CA0-A409-C3F9DEE30E12}"/>
              </a:ext>
            </a:extLst>
          </p:cNvPr>
          <p:cNvPicPr>
            <a:picLocks noChangeAspect="1"/>
          </p:cNvPicPr>
          <p:nvPr/>
        </p:nvPicPr>
        <p:blipFill>
          <a:blip r:embed="rId2"/>
          <a:stretch>
            <a:fillRect/>
          </a:stretch>
        </p:blipFill>
        <p:spPr>
          <a:xfrm rot="10800000">
            <a:off x="11687516" y="-1700540"/>
            <a:ext cx="211198" cy="8558540"/>
          </a:xfrm>
          <a:prstGeom prst="rect">
            <a:avLst/>
          </a:prstGeom>
        </p:spPr>
      </p:pic>
      <p:pic>
        <p:nvPicPr>
          <p:cNvPr id="17" name="Picture 16">
            <a:extLst>
              <a:ext uri="{FF2B5EF4-FFF2-40B4-BE49-F238E27FC236}">
                <a16:creationId xmlns:a16="http://schemas.microsoft.com/office/drawing/2014/main" id="{276ACD4B-E777-45E4-8269-82842D4F0DC8}"/>
              </a:ext>
            </a:extLst>
          </p:cNvPr>
          <p:cNvPicPr>
            <a:picLocks noChangeAspect="1"/>
          </p:cNvPicPr>
          <p:nvPr/>
        </p:nvPicPr>
        <p:blipFill>
          <a:blip r:embed="rId2"/>
          <a:stretch>
            <a:fillRect/>
          </a:stretch>
        </p:blipFill>
        <p:spPr>
          <a:xfrm rot="10800000">
            <a:off x="11920328" y="0"/>
            <a:ext cx="211198" cy="8558540"/>
          </a:xfrm>
          <a:prstGeom prst="rect">
            <a:avLst/>
          </a:prstGeom>
        </p:spPr>
      </p:pic>
    </p:spTree>
    <p:extLst>
      <p:ext uri="{BB962C8B-B14F-4D97-AF65-F5344CB8AC3E}">
        <p14:creationId xmlns:p14="http://schemas.microsoft.com/office/powerpoint/2010/main" val="2550093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8E2494C-2249-7348-BFE4-7523E6F38021}"/>
              </a:ext>
            </a:extLst>
          </p:cNvPr>
          <p:cNvSpPr txBox="1"/>
          <p:nvPr/>
        </p:nvSpPr>
        <p:spPr>
          <a:xfrm>
            <a:off x="1131179" y="2320778"/>
            <a:ext cx="9667876" cy="3046988"/>
          </a:xfrm>
          <a:prstGeom prst="rect">
            <a:avLst/>
          </a:prstGeom>
          <a:noFill/>
        </p:spPr>
        <p:txBody>
          <a:bodyPr wrap="square" rtlCol="0">
            <a:spAutoFit/>
          </a:bodyPr>
          <a:lstStyle/>
          <a:p>
            <a:pPr algn="ctr"/>
            <a:r>
              <a:rPr lang="en-GB" sz="3200" dirty="0"/>
              <a:t>Bullying is the </a:t>
            </a:r>
            <a:r>
              <a:rPr lang="en-GB" sz="3200" b="1" dirty="0"/>
              <a:t>repetitive</a:t>
            </a:r>
            <a:r>
              <a:rPr lang="en-GB" sz="3200" dirty="0"/>
              <a:t>, </a:t>
            </a:r>
            <a:r>
              <a:rPr lang="en-GB" sz="3200" b="1" dirty="0"/>
              <a:t>intentional</a:t>
            </a:r>
            <a:r>
              <a:rPr lang="en-GB" sz="3200" dirty="0"/>
              <a:t> </a:t>
            </a:r>
            <a:r>
              <a:rPr lang="en-GB" sz="3200" b="1" dirty="0"/>
              <a:t>hurting</a:t>
            </a:r>
            <a:r>
              <a:rPr lang="en-GB" sz="3200" dirty="0"/>
              <a:t> of one person or group by another person or group, where the relationship involves an </a:t>
            </a:r>
            <a:r>
              <a:rPr lang="en-GB" sz="3200" b="1" dirty="0"/>
              <a:t>imbalance of power</a:t>
            </a:r>
            <a:r>
              <a:rPr lang="en-GB" sz="3200" dirty="0"/>
              <a:t>. </a:t>
            </a:r>
          </a:p>
          <a:p>
            <a:pPr algn="ctr"/>
            <a:endParaRPr lang="en-GB" sz="3200" dirty="0"/>
          </a:p>
          <a:p>
            <a:pPr algn="ctr"/>
            <a:r>
              <a:rPr lang="en-GB" sz="3200" dirty="0"/>
              <a:t>It can happen face to face or online.</a:t>
            </a:r>
            <a:endParaRPr lang="en-US" sz="3200" dirty="0"/>
          </a:p>
        </p:txBody>
      </p:sp>
      <p:grpSp>
        <p:nvGrpSpPr>
          <p:cNvPr id="12" name="Group 11">
            <a:extLst>
              <a:ext uri="{FF2B5EF4-FFF2-40B4-BE49-F238E27FC236}">
                <a16:creationId xmlns:a16="http://schemas.microsoft.com/office/drawing/2014/main" id="{5FFF445B-9291-A840-9D39-68CA0D27C950}"/>
              </a:ext>
            </a:extLst>
          </p:cNvPr>
          <p:cNvGrpSpPr/>
          <p:nvPr/>
        </p:nvGrpSpPr>
        <p:grpSpPr>
          <a:xfrm>
            <a:off x="-1847566" y="5564825"/>
            <a:ext cx="14389801" cy="2407039"/>
            <a:chOff x="-1847566" y="5564825"/>
            <a:chExt cx="14389801" cy="2407039"/>
          </a:xfrm>
        </p:grpSpPr>
        <p:sp>
          <p:nvSpPr>
            <p:cNvPr id="13" name="Right Arrow 12">
              <a:extLst>
                <a:ext uri="{FF2B5EF4-FFF2-40B4-BE49-F238E27FC236}">
                  <a16:creationId xmlns:a16="http://schemas.microsoft.com/office/drawing/2014/main" id="{260F7D8E-8E91-0D42-83BE-8DB38D38487C}"/>
                </a:ext>
              </a:extLst>
            </p:cNvPr>
            <p:cNvSpPr/>
            <p:nvPr/>
          </p:nvSpPr>
          <p:spPr>
            <a:xfrm rot="152137">
              <a:off x="-1847566" y="5564825"/>
              <a:ext cx="14389801" cy="2407039"/>
            </a:xfrm>
            <a:prstGeom prst="rightArrow">
              <a:avLst>
                <a:gd name="adj1" fmla="val 73698"/>
                <a:gd name="adj2" fmla="val 50000"/>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5F5C9C7-2A4D-6340-A63A-73B6C3C81068}"/>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3</a:t>
              </a:fld>
              <a:endParaRPr lang="en-US" sz="1600" dirty="0"/>
            </a:p>
          </p:txBody>
        </p:sp>
        <p:sp>
          <p:nvSpPr>
            <p:cNvPr id="16" name="TextBox 15">
              <a:extLst>
                <a:ext uri="{FF2B5EF4-FFF2-40B4-BE49-F238E27FC236}">
                  <a16:creationId xmlns:a16="http://schemas.microsoft.com/office/drawing/2014/main" id="{3C5E563B-3999-AA48-BBF3-FC42B9048512}"/>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sp>
        <p:nvSpPr>
          <p:cNvPr id="18" name="Right Arrow 17">
            <a:extLst>
              <a:ext uri="{FF2B5EF4-FFF2-40B4-BE49-F238E27FC236}">
                <a16:creationId xmlns:a16="http://schemas.microsoft.com/office/drawing/2014/main" id="{6F8BA6F9-A99E-314C-B35A-D3E1B8A099B2}"/>
              </a:ext>
            </a:extLst>
          </p:cNvPr>
          <p:cNvSpPr/>
          <p:nvPr/>
        </p:nvSpPr>
        <p:spPr>
          <a:xfrm rot="21447924">
            <a:off x="3334577" y="386991"/>
            <a:ext cx="5633169" cy="1930243"/>
          </a:xfrm>
          <a:prstGeom prst="rightArrow">
            <a:avLst>
              <a:gd name="adj1" fmla="val 61731"/>
              <a:gd name="adj2" fmla="val 51955"/>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38C1E59-5DED-034A-A90E-1E11113A7E63}"/>
              </a:ext>
            </a:extLst>
          </p:cNvPr>
          <p:cNvSpPr txBox="1"/>
          <p:nvPr/>
        </p:nvSpPr>
        <p:spPr>
          <a:xfrm rot="21446650">
            <a:off x="3492185" y="967391"/>
            <a:ext cx="4945864" cy="769441"/>
          </a:xfrm>
          <a:prstGeom prst="rect">
            <a:avLst/>
          </a:prstGeom>
          <a:noFill/>
        </p:spPr>
        <p:txBody>
          <a:bodyPr wrap="square" rtlCol="0">
            <a:spAutoFit/>
          </a:bodyPr>
          <a:lstStyle/>
          <a:p>
            <a:pPr algn="ctr"/>
            <a:r>
              <a:rPr lang="en-US" sz="4400" b="1" dirty="0">
                <a:cs typeface="Arial" panose="020B0604020202020204" pitchFamily="34" charset="0"/>
              </a:rPr>
              <a:t>What is bullying?</a:t>
            </a:r>
            <a:endParaRPr lang="en-US" sz="4400" b="1" dirty="0">
              <a:solidFill>
                <a:srgbClr val="FF0048"/>
              </a:solidFill>
              <a:cs typeface="Arial" panose="020B0604020202020204" pitchFamily="34" charset="0"/>
            </a:endParaRPr>
          </a:p>
        </p:txBody>
      </p:sp>
      <p:sp>
        <p:nvSpPr>
          <p:cNvPr id="2" name="TextBox 1">
            <a:extLst>
              <a:ext uri="{FF2B5EF4-FFF2-40B4-BE49-F238E27FC236}">
                <a16:creationId xmlns:a16="http://schemas.microsoft.com/office/drawing/2014/main" id="{1D100EF2-0A79-4662-816F-AA310510947A}"/>
              </a:ext>
            </a:extLst>
          </p:cNvPr>
          <p:cNvSpPr txBox="1"/>
          <p:nvPr/>
        </p:nvSpPr>
        <p:spPr>
          <a:xfrm>
            <a:off x="8452744" y="5628474"/>
            <a:ext cx="3411684" cy="276999"/>
          </a:xfrm>
          <a:prstGeom prst="rect">
            <a:avLst/>
          </a:prstGeom>
          <a:noFill/>
        </p:spPr>
        <p:txBody>
          <a:bodyPr wrap="square" rtlCol="0">
            <a:spAutoFit/>
          </a:bodyPr>
          <a:lstStyle/>
          <a:p>
            <a:r>
              <a:rPr lang="en-GB" sz="1200" b="1" i="1" dirty="0"/>
              <a:t>Anti-Bullying Alliance agreed definition </a:t>
            </a:r>
          </a:p>
        </p:txBody>
      </p:sp>
    </p:spTree>
    <p:extLst>
      <p:ext uri="{BB962C8B-B14F-4D97-AF65-F5344CB8AC3E}">
        <p14:creationId xmlns:p14="http://schemas.microsoft.com/office/powerpoint/2010/main" val="152621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0" y="0"/>
            <a:ext cx="12192000" cy="6858000"/>
          </a:xfrm>
          <a:prstGeom prst="rect">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F73D711-74C8-064E-A2A1-23EFE7CD6C2A}"/>
              </a:ext>
            </a:extLst>
          </p:cNvPr>
          <p:cNvPicPr>
            <a:picLocks noChangeAspect="1"/>
          </p:cNvPicPr>
          <p:nvPr/>
        </p:nvPicPr>
        <p:blipFill>
          <a:blip r:embed="rId4">
            <a:alphaModFix amt="10000"/>
          </a:blip>
          <a:stretch>
            <a:fillRect/>
          </a:stretch>
        </p:blipFill>
        <p:spPr>
          <a:xfrm rot="18850920">
            <a:off x="7818974" y="1399858"/>
            <a:ext cx="3073979" cy="1421302"/>
          </a:xfrm>
          <a:prstGeom prst="rect">
            <a:avLst/>
          </a:prstGeom>
        </p:spPr>
      </p:pic>
      <p:grpSp>
        <p:nvGrpSpPr>
          <p:cNvPr id="27" name="Group 26">
            <a:extLst>
              <a:ext uri="{FF2B5EF4-FFF2-40B4-BE49-F238E27FC236}">
                <a16:creationId xmlns:a16="http://schemas.microsoft.com/office/drawing/2014/main" id="{E0F2F7FB-BD1E-6447-AD11-DC7B1BB96929}"/>
              </a:ext>
            </a:extLst>
          </p:cNvPr>
          <p:cNvGrpSpPr/>
          <p:nvPr/>
        </p:nvGrpSpPr>
        <p:grpSpPr>
          <a:xfrm>
            <a:off x="-1847566" y="5564825"/>
            <a:ext cx="14389801" cy="2407039"/>
            <a:chOff x="-1847566" y="5564825"/>
            <a:chExt cx="14389801" cy="2407039"/>
          </a:xfrm>
        </p:grpSpPr>
        <p:sp>
          <p:nvSpPr>
            <p:cNvPr id="24" name="Right Arrow 23">
              <a:extLst>
                <a:ext uri="{FF2B5EF4-FFF2-40B4-BE49-F238E27FC236}">
                  <a16:creationId xmlns:a16="http://schemas.microsoft.com/office/drawing/2014/main" id="{87959F4F-66E3-E840-A5EA-B6EFFC59BACA}"/>
                </a:ext>
              </a:extLst>
            </p:cNvPr>
            <p:cNvSpPr/>
            <p:nvPr/>
          </p:nvSpPr>
          <p:spPr>
            <a:xfrm rot="152137">
              <a:off x="-1847566" y="5564825"/>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5A50E98-E301-3042-80CA-3C84348A50D7}"/>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4</a:t>
              </a:fld>
              <a:endParaRPr lang="en-US" sz="1600" dirty="0"/>
            </a:p>
          </p:txBody>
        </p:sp>
        <p:sp>
          <p:nvSpPr>
            <p:cNvPr id="6" name="TextBox 5">
              <a:extLst>
                <a:ext uri="{FF2B5EF4-FFF2-40B4-BE49-F238E27FC236}">
                  <a16:creationId xmlns:a16="http://schemas.microsoft.com/office/drawing/2014/main" id="{1CE09EA6-ECFB-784D-9B33-B5508F7F6B65}"/>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pic>
        <p:nvPicPr>
          <p:cNvPr id="25" name="Picture 24">
            <a:extLst>
              <a:ext uri="{FF2B5EF4-FFF2-40B4-BE49-F238E27FC236}">
                <a16:creationId xmlns:a16="http://schemas.microsoft.com/office/drawing/2014/main" id="{1EDD2F1C-36A3-484C-8C30-702AD45AC72B}"/>
              </a:ext>
            </a:extLst>
          </p:cNvPr>
          <p:cNvPicPr>
            <a:picLocks noChangeAspect="1"/>
          </p:cNvPicPr>
          <p:nvPr/>
        </p:nvPicPr>
        <p:blipFill>
          <a:blip r:embed="rId5">
            <a:alphaModFix amt="10000"/>
          </a:blip>
          <a:stretch>
            <a:fillRect/>
          </a:stretch>
        </p:blipFill>
        <p:spPr>
          <a:xfrm rot="2700000">
            <a:off x="-624387" y="-645012"/>
            <a:ext cx="2677056" cy="2525524"/>
          </a:xfrm>
          <a:prstGeom prst="rect">
            <a:avLst/>
          </a:prstGeom>
        </p:spPr>
      </p:pic>
      <p:grpSp>
        <p:nvGrpSpPr>
          <p:cNvPr id="13" name="Group 12">
            <a:extLst>
              <a:ext uri="{FF2B5EF4-FFF2-40B4-BE49-F238E27FC236}">
                <a16:creationId xmlns:a16="http://schemas.microsoft.com/office/drawing/2014/main" id="{AF36960A-5DE2-4E5D-95D8-D83417459D23}"/>
              </a:ext>
            </a:extLst>
          </p:cNvPr>
          <p:cNvGrpSpPr/>
          <p:nvPr/>
        </p:nvGrpSpPr>
        <p:grpSpPr>
          <a:xfrm>
            <a:off x="1418692" y="513007"/>
            <a:ext cx="9354615" cy="5207073"/>
            <a:chOff x="779136" y="1474800"/>
            <a:chExt cx="2970882" cy="3352466"/>
          </a:xfrm>
        </p:grpSpPr>
        <p:sp>
          <p:nvSpPr>
            <p:cNvPr id="14" name="Rectangle 13">
              <a:extLst>
                <a:ext uri="{FF2B5EF4-FFF2-40B4-BE49-F238E27FC236}">
                  <a16:creationId xmlns:a16="http://schemas.microsoft.com/office/drawing/2014/main" id="{934B0992-D020-40D8-B419-7D7458DADCCD}"/>
                </a:ext>
              </a:extLst>
            </p:cNvPr>
            <p:cNvSpPr/>
            <p:nvPr/>
          </p:nvSpPr>
          <p:spPr>
            <a:xfrm>
              <a:off x="972578" y="1658651"/>
              <a:ext cx="2583639" cy="29696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A5D9F6E-F2FE-4A5D-B986-7B4F54718132}"/>
                </a:ext>
              </a:extLst>
            </p:cNvPr>
            <p:cNvPicPr>
              <a:picLocks noChangeAspect="1"/>
            </p:cNvPicPr>
            <p:nvPr/>
          </p:nvPicPr>
          <p:blipFill>
            <a:blip r:embed="rId6"/>
            <a:stretch>
              <a:fillRect/>
            </a:stretch>
          </p:blipFill>
          <p:spPr>
            <a:xfrm>
              <a:off x="779136" y="1549917"/>
              <a:ext cx="78959" cy="3199730"/>
            </a:xfrm>
            <a:prstGeom prst="rect">
              <a:avLst/>
            </a:prstGeom>
          </p:spPr>
        </p:pic>
        <p:pic>
          <p:nvPicPr>
            <p:cNvPr id="16" name="Picture 15">
              <a:extLst>
                <a:ext uri="{FF2B5EF4-FFF2-40B4-BE49-F238E27FC236}">
                  <a16:creationId xmlns:a16="http://schemas.microsoft.com/office/drawing/2014/main" id="{E6F851EE-F88F-4A0B-A6C8-06B1672CA8EA}"/>
                </a:ext>
              </a:extLst>
            </p:cNvPr>
            <p:cNvPicPr>
              <a:picLocks noChangeAspect="1"/>
            </p:cNvPicPr>
            <p:nvPr/>
          </p:nvPicPr>
          <p:blipFill>
            <a:blip r:embed="rId6"/>
            <a:stretch>
              <a:fillRect/>
            </a:stretch>
          </p:blipFill>
          <p:spPr>
            <a:xfrm>
              <a:off x="3671059" y="1549917"/>
              <a:ext cx="78959" cy="3199730"/>
            </a:xfrm>
            <a:prstGeom prst="rect">
              <a:avLst/>
            </a:prstGeom>
          </p:spPr>
        </p:pic>
        <p:pic>
          <p:nvPicPr>
            <p:cNvPr id="17" name="Picture 16">
              <a:extLst>
                <a:ext uri="{FF2B5EF4-FFF2-40B4-BE49-F238E27FC236}">
                  <a16:creationId xmlns:a16="http://schemas.microsoft.com/office/drawing/2014/main" id="{92D609FE-A5E9-4F44-88BA-A628BCC101FF}"/>
                </a:ext>
              </a:extLst>
            </p:cNvPr>
            <p:cNvPicPr>
              <a:picLocks noChangeAspect="1"/>
            </p:cNvPicPr>
            <p:nvPr/>
          </p:nvPicPr>
          <p:blipFill>
            <a:blip r:embed="rId6"/>
            <a:stretch>
              <a:fillRect/>
            </a:stretch>
          </p:blipFill>
          <p:spPr>
            <a:xfrm rot="5400000">
              <a:off x="2231144" y="50842"/>
              <a:ext cx="72055" cy="2919972"/>
            </a:xfrm>
            <a:prstGeom prst="rect">
              <a:avLst/>
            </a:prstGeom>
          </p:spPr>
        </p:pic>
        <p:pic>
          <p:nvPicPr>
            <p:cNvPr id="18" name="Picture 17">
              <a:extLst>
                <a:ext uri="{FF2B5EF4-FFF2-40B4-BE49-F238E27FC236}">
                  <a16:creationId xmlns:a16="http://schemas.microsoft.com/office/drawing/2014/main" id="{E7741CF5-BF70-4F67-AA64-3DCE171C8419}"/>
                </a:ext>
              </a:extLst>
            </p:cNvPr>
            <p:cNvPicPr>
              <a:picLocks noChangeAspect="1"/>
            </p:cNvPicPr>
            <p:nvPr/>
          </p:nvPicPr>
          <p:blipFill>
            <a:blip r:embed="rId6"/>
            <a:stretch>
              <a:fillRect/>
            </a:stretch>
          </p:blipFill>
          <p:spPr>
            <a:xfrm rot="5400000">
              <a:off x="2231144" y="3331253"/>
              <a:ext cx="72055" cy="2919972"/>
            </a:xfrm>
            <a:prstGeom prst="rect">
              <a:avLst/>
            </a:prstGeom>
          </p:spPr>
        </p:pic>
      </p:grpSp>
      <p:pic>
        <p:nvPicPr>
          <p:cNvPr id="3" name="Online Media 2" title="Anti-Bullying Week 2022: Reach Out - official Primary School film">
            <a:hlinkClick r:id="" action="ppaction://media"/>
            <a:extLst>
              <a:ext uri="{FF2B5EF4-FFF2-40B4-BE49-F238E27FC236}">
                <a16:creationId xmlns:a16="http://schemas.microsoft.com/office/drawing/2014/main" id="{FDADF5AB-8EAB-438C-B0BF-D631F51B1EBC}"/>
              </a:ext>
            </a:extLst>
          </p:cNvPr>
          <p:cNvPicPr>
            <a:picLocks noRot="1" noChangeAspect="1"/>
          </p:cNvPicPr>
          <p:nvPr>
            <a:videoFile r:link="rId1"/>
          </p:nvPr>
        </p:nvPicPr>
        <p:blipFill>
          <a:blip r:embed="rId7"/>
          <a:stretch>
            <a:fillRect/>
          </a:stretch>
        </p:blipFill>
        <p:spPr>
          <a:xfrm>
            <a:off x="2027795" y="822051"/>
            <a:ext cx="8135277" cy="4576094"/>
          </a:xfrm>
          <a:prstGeom prst="rect">
            <a:avLst/>
          </a:prstGeom>
        </p:spPr>
      </p:pic>
      <p:sp>
        <p:nvSpPr>
          <p:cNvPr id="5" name="TextBox 4">
            <a:extLst>
              <a:ext uri="{FF2B5EF4-FFF2-40B4-BE49-F238E27FC236}">
                <a16:creationId xmlns:a16="http://schemas.microsoft.com/office/drawing/2014/main" id="{6C38D6B4-2784-4773-9CCC-80AD3D7A9A67}"/>
              </a:ext>
            </a:extLst>
          </p:cNvPr>
          <p:cNvSpPr txBox="1"/>
          <p:nvPr/>
        </p:nvSpPr>
        <p:spPr>
          <a:xfrm>
            <a:off x="4096978" y="5366479"/>
            <a:ext cx="4927600" cy="276999"/>
          </a:xfrm>
          <a:prstGeom prst="rect">
            <a:avLst/>
          </a:prstGeom>
          <a:noFill/>
        </p:spPr>
        <p:txBody>
          <a:bodyPr wrap="square" rtlCol="0">
            <a:spAutoFit/>
          </a:bodyPr>
          <a:lstStyle/>
          <a:p>
            <a:r>
              <a:rPr lang="en-GB" sz="1200" dirty="0"/>
              <a:t>https://www.youtube.com/watch?v=aMfgZRdVbdw</a:t>
            </a:r>
          </a:p>
        </p:txBody>
      </p:sp>
      <p:pic>
        <p:nvPicPr>
          <p:cNvPr id="20" name="Picture 19">
            <a:extLst>
              <a:ext uri="{FF2B5EF4-FFF2-40B4-BE49-F238E27FC236}">
                <a16:creationId xmlns:a16="http://schemas.microsoft.com/office/drawing/2014/main" id="{DBD5C54F-244E-415F-8A4C-757CDC96929C}"/>
              </a:ext>
            </a:extLst>
          </p:cNvPr>
          <p:cNvPicPr>
            <a:picLocks noChangeAspect="1"/>
          </p:cNvPicPr>
          <p:nvPr/>
        </p:nvPicPr>
        <p:blipFill>
          <a:blip r:embed="rId8">
            <a:biLevel thresh="25000"/>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544438" y="4210482"/>
            <a:ext cx="1986598" cy="1986598"/>
          </a:xfrm>
          <a:prstGeom prst="rect">
            <a:avLst/>
          </a:prstGeom>
        </p:spPr>
      </p:pic>
    </p:spTree>
    <p:extLst>
      <p:ext uri="{BB962C8B-B14F-4D97-AF65-F5344CB8AC3E}">
        <p14:creationId xmlns:p14="http://schemas.microsoft.com/office/powerpoint/2010/main" val="2012996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8E2494C-2249-7348-BFE4-7523E6F38021}"/>
              </a:ext>
            </a:extLst>
          </p:cNvPr>
          <p:cNvSpPr txBox="1"/>
          <p:nvPr/>
        </p:nvSpPr>
        <p:spPr>
          <a:xfrm>
            <a:off x="1129982" y="3807367"/>
            <a:ext cx="9667876" cy="1569660"/>
          </a:xfrm>
          <a:prstGeom prst="rect">
            <a:avLst/>
          </a:prstGeom>
          <a:noFill/>
        </p:spPr>
        <p:txBody>
          <a:bodyPr wrap="square" rtlCol="0">
            <a:spAutoFit/>
          </a:bodyPr>
          <a:lstStyle/>
          <a:p>
            <a:pPr algn="ctr"/>
            <a:r>
              <a:rPr lang="en-US" sz="3200" dirty="0"/>
              <a:t>How many people?</a:t>
            </a:r>
          </a:p>
          <a:p>
            <a:pPr algn="ctr"/>
            <a:endParaRPr lang="en-US" sz="3200" dirty="0"/>
          </a:p>
          <a:p>
            <a:pPr algn="ctr"/>
            <a:r>
              <a:rPr lang="en-US" sz="3200" dirty="0"/>
              <a:t>What are they doing?</a:t>
            </a:r>
          </a:p>
        </p:txBody>
      </p:sp>
      <p:grpSp>
        <p:nvGrpSpPr>
          <p:cNvPr id="12" name="Group 11">
            <a:extLst>
              <a:ext uri="{FF2B5EF4-FFF2-40B4-BE49-F238E27FC236}">
                <a16:creationId xmlns:a16="http://schemas.microsoft.com/office/drawing/2014/main" id="{5FFF445B-9291-A840-9D39-68CA0D27C950}"/>
              </a:ext>
            </a:extLst>
          </p:cNvPr>
          <p:cNvGrpSpPr/>
          <p:nvPr/>
        </p:nvGrpSpPr>
        <p:grpSpPr>
          <a:xfrm>
            <a:off x="-1847566" y="5564825"/>
            <a:ext cx="14389801" cy="2407039"/>
            <a:chOff x="-1847566" y="5564825"/>
            <a:chExt cx="14389801" cy="2407039"/>
          </a:xfrm>
        </p:grpSpPr>
        <p:sp>
          <p:nvSpPr>
            <p:cNvPr id="13" name="Right Arrow 12">
              <a:extLst>
                <a:ext uri="{FF2B5EF4-FFF2-40B4-BE49-F238E27FC236}">
                  <a16:creationId xmlns:a16="http://schemas.microsoft.com/office/drawing/2014/main" id="{260F7D8E-8E91-0D42-83BE-8DB38D38487C}"/>
                </a:ext>
              </a:extLst>
            </p:cNvPr>
            <p:cNvSpPr/>
            <p:nvPr/>
          </p:nvSpPr>
          <p:spPr>
            <a:xfrm rot="152137">
              <a:off x="-1847566" y="5564825"/>
              <a:ext cx="14389801" cy="2407039"/>
            </a:xfrm>
            <a:prstGeom prst="rightArrow">
              <a:avLst>
                <a:gd name="adj1" fmla="val 73698"/>
                <a:gd name="adj2" fmla="val 50000"/>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5F5C9C7-2A4D-6340-A63A-73B6C3C81068}"/>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5</a:t>
              </a:fld>
              <a:endParaRPr lang="en-US" sz="1600" dirty="0"/>
            </a:p>
          </p:txBody>
        </p:sp>
        <p:sp>
          <p:nvSpPr>
            <p:cNvPr id="16" name="TextBox 15">
              <a:extLst>
                <a:ext uri="{FF2B5EF4-FFF2-40B4-BE49-F238E27FC236}">
                  <a16:creationId xmlns:a16="http://schemas.microsoft.com/office/drawing/2014/main" id="{3C5E563B-3999-AA48-BBF3-FC42B9048512}"/>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sp>
        <p:nvSpPr>
          <p:cNvPr id="18" name="Right Arrow 17">
            <a:extLst>
              <a:ext uri="{FF2B5EF4-FFF2-40B4-BE49-F238E27FC236}">
                <a16:creationId xmlns:a16="http://schemas.microsoft.com/office/drawing/2014/main" id="{6F8BA6F9-A99E-314C-B35A-D3E1B8A099B2}"/>
              </a:ext>
            </a:extLst>
          </p:cNvPr>
          <p:cNvSpPr/>
          <p:nvPr/>
        </p:nvSpPr>
        <p:spPr>
          <a:xfrm rot="21447924">
            <a:off x="2771674" y="942679"/>
            <a:ext cx="7207273" cy="2913409"/>
          </a:xfrm>
          <a:prstGeom prst="rightArrow">
            <a:avLst>
              <a:gd name="adj1" fmla="val 61731"/>
              <a:gd name="adj2" fmla="val 51955"/>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38C1E59-5DED-034A-A90E-1E11113A7E63}"/>
              </a:ext>
            </a:extLst>
          </p:cNvPr>
          <p:cNvSpPr txBox="1"/>
          <p:nvPr/>
        </p:nvSpPr>
        <p:spPr>
          <a:xfrm rot="21446650">
            <a:off x="2710447" y="1672756"/>
            <a:ext cx="6773408" cy="1446550"/>
          </a:xfrm>
          <a:prstGeom prst="rect">
            <a:avLst/>
          </a:prstGeom>
          <a:noFill/>
        </p:spPr>
        <p:txBody>
          <a:bodyPr wrap="square" rtlCol="0">
            <a:spAutoFit/>
          </a:bodyPr>
          <a:lstStyle/>
          <a:p>
            <a:pPr algn="ctr"/>
            <a:r>
              <a:rPr lang="en-US" sz="4400" b="1" dirty="0">
                <a:cs typeface="Arial" panose="020B0604020202020204" pitchFamily="34" charset="0"/>
              </a:rPr>
              <a:t>Who might be involved in a bullying incident?</a:t>
            </a:r>
          </a:p>
        </p:txBody>
      </p:sp>
    </p:spTree>
    <p:extLst>
      <p:ext uri="{BB962C8B-B14F-4D97-AF65-F5344CB8AC3E}">
        <p14:creationId xmlns:p14="http://schemas.microsoft.com/office/powerpoint/2010/main" val="1929411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0" y="0"/>
            <a:ext cx="12192000" cy="6858000"/>
          </a:xfrm>
          <a:prstGeom prst="rect">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Oval 23">
            <a:extLst>
              <a:ext uri="{FF2B5EF4-FFF2-40B4-BE49-F238E27FC236}">
                <a16:creationId xmlns:a16="http://schemas.microsoft.com/office/drawing/2014/main" id="{35CB52D9-6E78-40A3-8474-AD62D17821AB}"/>
              </a:ext>
            </a:extLst>
          </p:cNvPr>
          <p:cNvSpPr/>
          <p:nvPr/>
        </p:nvSpPr>
        <p:spPr>
          <a:xfrm>
            <a:off x="3213544" y="-186812"/>
            <a:ext cx="7581900" cy="7581900"/>
          </a:xfrm>
          <a:prstGeom prst="ellipse">
            <a:avLst/>
          </a:prstGeom>
          <a:solidFill>
            <a:srgbClr val="1C186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2811BDFE-D5DF-0F48-8189-3B5028AAC424}"/>
              </a:ext>
            </a:extLst>
          </p:cNvPr>
          <p:cNvGrpSpPr/>
          <p:nvPr/>
        </p:nvGrpSpPr>
        <p:grpSpPr>
          <a:xfrm>
            <a:off x="-1847566" y="5564825"/>
            <a:ext cx="14389801" cy="2407039"/>
            <a:chOff x="-1847566" y="5564825"/>
            <a:chExt cx="14389801" cy="2407039"/>
          </a:xfrm>
        </p:grpSpPr>
        <p:sp>
          <p:nvSpPr>
            <p:cNvPr id="15" name="Right Arrow 14">
              <a:extLst>
                <a:ext uri="{FF2B5EF4-FFF2-40B4-BE49-F238E27FC236}">
                  <a16:creationId xmlns:a16="http://schemas.microsoft.com/office/drawing/2014/main" id="{3D2C5F55-C183-4542-BA15-2B1ABA3DDC65}"/>
                </a:ext>
              </a:extLst>
            </p:cNvPr>
            <p:cNvSpPr/>
            <p:nvPr/>
          </p:nvSpPr>
          <p:spPr>
            <a:xfrm rot="152137">
              <a:off x="-1847566" y="5564825"/>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6433F873-2853-4048-A1F0-74B567725246}"/>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6</a:t>
              </a:fld>
              <a:endParaRPr lang="en-US" sz="1600" dirty="0"/>
            </a:p>
          </p:txBody>
        </p:sp>
        <p:sp>
          <p:nvSpPr>
            <p:cNvPr id="18" name="TextBox 17">
              <a:extLst>
                <a:ext uri="{FF2B5EF4-FFF2-40B4-BE49-F238E27FC236}">
                  <a16:creationId xmlns:a16="http://schemas.microsoft.com/office/drawing/2014/main" id="{AFC9F74B-9ADB-4B49-B96F-CBC3DA076CF9}"/>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pic>
        <p:nvPicPr>
          <p:cNvPr id="12" name="Picture 11">
            <a:extLst>
              <a:ext uri="{FF2B5EF4-FFF2-40B4-BE49-F238E27FC236}">
                <a16:creationId xmlns:a16="http://schemas.microsoft.com/office/drawing/2014/main" id="{9C393637-63C0-4FBA-8512-6698A045FF47}"/>
              </a:ext>
            </a:extLst>
          </p:cNvPr>
          <p:cNvPicPr>
            <a:picLocks noChangeAspect="1"/>
          </p:cNvPicPr>
          <p:nvPr/>
        </p:nvPicPr>
        <p:blipFill>
          <a:blip r:embed="rId3">
            <a:alphaModFix amt="10000"/>
          </a:blip>
          <a:stretch>
            <a:fillRect/>
          </a:stretch>
        </p:blipFill>
        <p:spPr>
          <a:xfrm rot="18900000" flipH="1">
            <a:off x="10089227" y="-563731"/>
            <a:ext cx="2677056" cy="2525524"/>
          </a:xfrm>
          <a:prstGeom prst="rect">
            <a:avLst/>
          </a:prstGeom>
        </p:spPr>
      </p:pic>
      <p:sp>
        <p:nvSpPr>
          <p:cNvPr id="13" name="Right Arrow 17">
            <a:extLst>
              <a:ext uri="{FF2B5EF4-FFF2-40B4-BE49-F238E27FC236}">
                <a16:creationId xmlns:a16="http://schemas.microsoft.com/office/drawing/2014/main" id="{44093226-2CB6-4810-849E-E2F3702DF6AA}"/>
              </a:ext>
            </a:extLst>
          </p:cNvPr>
          <p:cNvSpPr/>
          <p:nvPr/>
        </p:nvSpPr>
        <p:spPr>
          <a:xfrm rot="21447924">
            <a:off x="244940" y="-40089"/>
            <a:ext cx="5580457" cy="1878194"/>
          </a:xfrm>
          <a:prstGeom prst="rightArrow">
            <a:avLst>
              <a:gd name="adj1" fmla="val 61731"/>
              <a:gd name="adj2" fmla="val 51955"/>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Roles involved in bullying</a:t>
            </a:r>
          </a:p>
        </p:txBody>
      </p:sp>
      <p:grpSp>
        <p:nvGrpSpPr>
          <p:cNvPr id="4" name="Group 3">
            <a:extLst>
              <a:ext uri="{FF2B5EF4-FFF2-40B4-BE49-F238E27FC236}">
                <a16:creationId xmlns:a16="http://schemas.microsoft.com/office/drawing/2014/main" id="{CDE36E4D-856F-45C2-816A-E96F7A5D3288}"/>
              </a:ext>
            </a:extLst>
          </p:cNvPr>
          <p:cNvGrpSpPr/>
          <p:nvPr/>
        </p:nvGrpSpPr>
        <p:grpSpPr>
          <a:xfrm>
            <a:off x="3894501" y="1893365"/>
            <a:ext cx="1764000" cy="1764000"/>
            <a:chOff x="5932424" y="2981402"/>
            <a:chExt cx="1764000" cy="1764000"/>
          </a:xfrm>
        </p:grpSpPr>
        <p:sp>
          <p:nvSpPr>
            <p:cNvPr id="26" name="Oval 25">
              <a:extLst>
                <a:ext uri="{FF2B5EF4-FFF2-40B4-BE49-F238E27FC236}">
                  <a16:creationId xmlns:a16="http://schemas.microsoft.com/office/drawing/2014/main" id="{C9A0ACF8-4E3E-4770-BE29-191E5B9B7C0B}"/>
                </a:ext>
              </a:extLst>
            </p:cNvPr>
            <p:cNvSpPr>
              <a:spLocks noChangeAspect="1"/>
            </p:cNvSpPr>
            <p:nvPr/>
          </p:nvSpPr>
          <p:spPr>
            <a:xfrm>
              <a:off x="5932424" y="2981402"/>
              <a:ext cx="1764000" cy="1764000"/>
            </a:xfrm>
            <a:prstGeom prst="ellipse">
              <a:avLst/>
            </a:prstGeom>
            <a:solidFill>
              <a:srgbClr val="5A90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pic>
          <p:nvPicPr>
            <p:cNvPr id="16" name="Picture 15">
              <a:extLst>
                <a:ext uri="{FF2B5EF4-FFF2-40B4-BE49-F238E27FC236}">
                  <a16:creationId xmlns:a16="http://schemas.microsoft.com/office/drawing/2014/main" id="{D46950B0-2936-42E3-97E9-A00B821CC54F}"/>
                </a:ext>
              </a:extLst>
            </p:cNvPr>
            <p:cNvPicPr>
              <a:picLocks noChangeAspect="1"/>
            </p:cNvPicPr>
            <p:nvPr/>
          </p:nvPicPr>
          <p:blipFill rotWithShape="1">
            <a:blip r:embed="rId4"/>
            <a:srcRect l="11023" t="8873" r="12977" b="11960"/>
            <a:stretch/>
          </p:blipFill>
          <p:spPr>
            <a:xfrm>
              <a:off x="6130424" y="3178579"/>
              <a:ext cx="1368000" cy="1368000"/>
            </a:xfrm>
            <a:prstGeom prst="ellipse">
              <a:avLst/>
            </a:prstGeom>
          </p:spPr>
        </p:pic>
      </p:grpSp>
      <p:grpSp>
        <p:nvGrpSpPr>
          <p:cNvPr id="27" name="Group 26">
            <a:extLst>
              <a:ext uri="{FF2B5EF4-FFF2-40B4-BE49-F238E27FC236}">
                <a16:creationId xmlns:a16="http://schemas.microsoft.com/office/drawing/2014/main" id="{AFEC094A-BD63-478E-81E5-DC3EF5D17AA3}"/>
              </a:ext>
            </a:extLst>
          </p:cNvPr>
          <p:cNvGrpSpPr/>
          <p:nvPr/>
        </p:nvGrpSpPr>
        <p:grpSpPr>
          <a:xfrm>
            <a:off x="6219782" y="1062715"/>
            <a:ext cx="1764000" cy="1764000"/>
            <a:chOff x="6372000" y="1260000"/>
            <a:chExt cx="1764000" cy="1764000"/>
          </a:xfrm>
        </p:grpSpPr>
        <p:sp>
          <p:nvSpPr>
            <p:cNvPr id="28" name="Oval 27">
              <a:extLst>
                <a:ext uri="{FF2B5EF4-FFF2-40B4-BE49-F238E27FC236}">
                  <a16:creationId xmlns:a16="http://schemas.microsoft.com/office/drawing/2014/main" id="{DB864C59-79C6-486B-A003-4F2DF3097338}"/>
                </a:ext>
              </a:extLst>
            </p:cNvPr>
            <p:cNvSpPr>
              <a:spLocks noChangeAspect="1"/>
            </p:cNvSpPr>
            <p:nvPr/>
          </p:nvSpPr>
          <p:spPr>
            <a:xfrm>
              <a:off x="6372000" y="1260000"/>
              <a:ext cx="1764000" cy="1764000"/>
            </a:xfrm>
            <a:prstGeom prst="ellipse">
              <a:avLst/>
            </a:prstGeom>
            <a:solidFill>
              <a:srgbClr val="7030A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pic>
          <p:nvPicPr>
            <p:cNvPr id="29" name="Picture 28">
              <a:extLst>
                <a:ext uri="{FF2B5EF4-FFF2-40B4-BE49-F238E27FC236}">
                  <a16:creationId xmlns:a16="http://schemas.microsoft.com/office/drawing/2014/main" id="{D69ED4D2-B0A5-4A23-B5AC-67FD0A91B06B}"/>
                </a:ext>
              </a:extLst>
            </p:cNvPr>
            <p:cNvPicPr>
              <a:picLocks noChangeAspect="1"/>
            </p:cNvPicPr>
            <p:nvPr/>
          </p:nvPicPr>
          <p:blipFill rotWithShape="1">
            <a:blip r:embed="rId5"/>
            <a:srcRect l="10017" t="8654" r="12432" b="18269"/>
            <a:stretch/>
          </p:blipFill>
          <p:spPr>
            <a:xfrm>
              <a:off x="6564700" y="1463300"/>
              <a:ext cx="1368000" cy="1368000"/>
            </a:xfrm>
            <a:prstGeom prst="ellipse">
              <a:avLst/>
            </a:prstGeom>
          </p:spPr>
        </p:pic>
      </p:grpSp>
      <p:sp>
        <p:nvSpPr>
          <p:cNvPr id="30" name="TextBox 29">
            <a:extLst>
              <a:ext uri="{FF2B5EF4-FFF2-40B4-BE49-F238E27FC236}">
                <a16:creationId xmlns:a16="http://schemas.microsoft.com/office/drawing/2014/main" id="{25D8D43C-F0C9-46FF-8618-5B4D64F65C98}"/>
              </a:ext>
            </a:extLst>
          </p:cNvPr>
          <p:cNvSpPr txBox="1"/>
          <p:nvPr/>
        </p:nvSpPr>
        <p:spPr>
          <a:xfrm>
            <a:off x="3577988" y="3650818"/>
            <a:ext cx="2435027" cy="523220"/>
          </a:xfrm>
          <a:prstGeom prst="rect">
            <a:avLst/>
          </a:prstGeom>
          <a:noFill/>
        </p:spPr>
        <p:txBody>
          <a:bodyPr wrap="square" rtlCol="0">
            <a:spAutoFit/>
          </a:bodyPr>
          <a:lstStyle/>
          <a:p>
            <a:pPr algn="ctr"/>
            <a:r>
              <a:rPr lang="en-US" sz="2800" b="1" dirty="0">
                <a:cs typeface="Arial" panose="020B0604020202020204" pitchFamily="34" charset="0"/>
              </a:rPr>
              <a:t>‘Target’</a:t>
            </a:r>
            <a:endParaRPr lang="en-US" sz="2800" b="1" dirty="0">
              <a:solidFill>
                <a:srgbClr val="FF0048"/>
              </a:solidFill>
              <a:cs typeface="Arial" panose="020B0604020202020204" pitchFamily="34" charset="0"/>
            </a:endParaRPr>
          </a:p>
        </p:txBody>
      </p:sp>
      <p:sp>
        <p:nvSpPr>
          <p:cNvPr id="31" name="TextBox 30">
            <a:extLst>
              <a:ext uri="{FF2B5EF4-FFF2-40B4-BE49-F238E27FC236}">
                <a16:creationId xmlns:a16="http://schemas.microsoft.com/office/drawing/2014/main" id="{E8732616-F6CB-4DF2-B890-91055958E76A}"/>
              </a:ext>
            </a:extLst>
          </p:cNvPr>
          <p:cNvSpPr txBox="1"/>
          <p:nvPr/>
        </p:nvSpPr>
        <p:spPr>
          <a:xfrm>
            <a:off x="5917859" y="2823098"/>
            <a:ext cx="2435027" cy="523220"/>
          </a:xfrm>
          <a:prstGeom prst="rect">
            <a:avLst/>
          </a:prstGeom>
          <a:noFill/>
        </p:spPr>
        <p:txBody>
          <a:bodyPr wrap="square" rtlCol="0">
            <a:spAutoFit/>
          </a:bodyPr>
          <a:lstStyle/>
          <a:p>
            <a:pPr algn="ctr"/>
            <a:r>
              <a:rPr lang="en-US" sz="2800" b="1" dirty="0">
                <a:cs typeface="Arial" panose="020B0604020202020204" pitchFamily="34" charset="0"/>
              </a:rPr>
              <a:t>‘Ringleader’</a:t>
            </a:r>
            <a:endParaRPr lang="en-US" sz="2800" b="1" dirty="0">
              <a:solidFill>
                <a:srgbClr val="FF0048"/>
              </a:solidFill>
              <a:cs typeface="Arial" panose="020B0604020202020204" pitchFamily="34" charset="0"/>
            </a:endParaRPr>
          </a:p>
        </p:txBody>
      </p:sp>
      <p:grpSp>
        <p:nvGrpSpPr>
          <p:cNvPr id="19" name="Group 18">
            <a:extLst>
              <a:ext uri="{FF2B5EF4-FFF2-40B4-BE49-F238E27FC236}">
                <a16:creationId xmlns:a16="http://schemas.microsoft.com/office/drawing/2014/main" id="{E7792ACA-E486-473F-81B6-635D32F7BEC2}"/>
              </a:ext>
            </a:extLst>
          </p:cNvPr>
          <p:cNvGrpSpPr/>
          <p:nvPr/>
        </p:nvGrpSpPr>
        <p:grpSpPr>
          <a:xfrm>
            <a:off x="7642167" y="3698564"/>
            <a:ext cx="1764000" cy="1764000"/>
            <a:chOff x="8583501" y="1520676"/>
            <a:chExt cx="1764000" cy="1764000"/>
          </a:xfrm>
        </p:grpSpPr>
        <p:sp>
          <p:nvSpPr>
            <p:cNvPr id="20" name="Oval 19">
              <a:extLst>
                <a:ext uri="{FF2B5EF4-FFF2-40B4-BE49-F238E27FC236}">
                  <a16:creationId xmlns:a16="http://schemas.microsoft.com/office/drawing/2014/main" id="{2C45ECA2-7BA5-493F-95F9-6A08828FB7C2}"/>
                </a:ext>
              </a:extLst>
            </p:cNvPr>
            <p:cNvSpPr>
              <a:spLocks noChangeAspect="1"/>
            </p:cNvSpPr>
            <p:nvPr/>
          </p:nvSpPr>
          <p:spPr>
            <a:xfrm>
              <a:off x="8583501" y="1520676"/>
              <a:ext cx="1764000" cy="1764000"/>
            </a:xfrm>
            <a:prstGeom prst="ellipse">
              <a:avLst/>
            </a:prstGeom>
            <a:solidFill>
              <a:srgbClr val="9B15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pic>
          <p:nvPicPr>
            <p:cNvPr id="21" name="Picture 20">
              <a:extLst>
                <a:ext uri="{FF2B5EF4-FFF2-40B4-BE49-F238E27FC236}">
                  <a16:creationId xmlns:a16="http://schemas.microsoft.com/office/drawing/2014/main" id="{19D7858F-9857-41C9-84D8-42911351F8E0}"/>
                </a:ext>
              </a:extLst>
            </p:cNvPr>
            <p:cNvPicPr>
              <a:picLocks noChangeAspect="1"/>
            </p:cNvPicPr>
            <p:nvPr/>
          </p:nvPicPr>
          <p:blipFill rotWithShape="1">
            <a:blip r:embed="rId6"/>
            <a:srcRect l="9834" t="7085" r="9315" b="10307"/>
            <a:stretch/>
          </p:blipFill>
          <p:spPr>
            <a:xfrm>
              <a:off x="8784000" y="1728000"/>
              <a:ext cx="1368000" cy="1368000"/>
            </a:xfrm>
            <a:prstGeom prst="ellipse">
              <a:avLst/>
            </a:prstGeom>
          </p:spPr>
        </p:pic>
      </p:grpSp>
      <p:sp>
        <p:nvSpPr>
          <p:cNvPr id="22" name="TextBox 21">
            <a:extLst>
              <a:ext uri="{FF2B5EF4-FFF2-40B4-BE49-F238E27FC236}">
                <a16:creationId xmlns:a16="http://schemas.microsoft.com/office/drawing/2014/main" id="{5FEAD820-90B7-4C79-B893-22B856E8B3CB}"/>
              </a:ext>
            </a:extLst>
          </p:cNvPr>
          <p:cNvSpPr txBox="1"/>
          <p:nvPr/>
        </p:nvSpPr>
        <p:spPr>
          <a:xfrm>
            <a:off x="7376750" y="5448833"/>
            <a:ext cx="2435027" cy="523220"/>
          </a:xfrm>
          <a:prstGeom prst="rect">
            <a:avLst/>
          </a:prstGeom>
          <a:noFill/>
        </p:spPr>
        <p:txBody>
          <a:bodyPr wrap="square" rtlCol="0">
            <a:spAutoFit/>
          </a:bodyPr>
          <a:lstStyle/>
          <a:p>
            <a:pPr algn="ctr"/>
            <a:r>
              <a:rPr lang="en-US" sz="2800" b="1" dirty="0">
                <a:cs typeface="Arial" panose="020B0604020202020204" pitchFamily="34" charset="0"/>
              </a:rPr>
              <a:t>‘Reinforcer’</a:t>
            </a:r>
            <a:endParaRPr lang="en-US" sz="2800" b="1" dirty="0">
              <a:solidFill>
                <a:srgbClr val="FF0048"/>
              </a:solidFill>
              <a:cs typeface="Arial" panose="020B0604020202020204" pitchFamily="34" charset="0"/>
            </a:endParaRPr>
          </a:p>
        </p:txBody>
      </p:sp>
      <p:grpSp>
        <p:nvGrpSpPr>
          <p:cNvPr id="23" name="Group 22">
            <a:extLst>
              <a:ext uri="{FF2B5EF4-FFF2-40B4-BE49-F238E27FC236}">
                <a16:creationId xmlns:a16="http://schemas.microsoft.com/office/drawing/2014/main" id="{54FBFE69-ED74-445A-9BC5-35202FD89972}"/>
              </a:ext>
            </a:extLst>
          </p:cNvPr>
          <p:cNvGrpSpPr/>
          <p:nvPr/>
        </p:nvGrpSpPr>
        <p:grpSpPr>
          <a:xfrm>
            <a:off x="8265955" y="1452752"/>
            <a:ext cx="1764000" cy="1764000"/>
            <a:chOff x="7380000" y="3744000"/>
            <a:chExt cx="1764000" cy="1764000"/>
          </a:xfrm>
        </p:grpSpPr>
        <p:sp>
          <p:nvSpPr>
            <p:cNvPr id="25" name="Oval 24">
              <a:extLst>
                <a:ext uri="{FF2B5EF4-FFF2-40B4-BE49-F238E27FC236}">
                  <a16:creationId xmlns:a16="http://schemas.microsoft.com/office/drawing/2014/main" id="{66B442EE-5FF7-4CD4-983E-BA3947967727}"/>
                </a:ext>
              </a:extLst>
            </p:cNvPr>
            <p:cNvSpPr>
              <a:spLocks noChangeAspect="1"/>
            </p:cNvSpPr>
            <p:nvPr/>
          </p:nvSpPr>
          <p:spPr>
            <a:xfrm>
              <a:off x="7380000" y="3744000"/>
              <a:ext cx="1764000" cy="1764000"/>
            </a:xfrm>
            <a:prstGeom prst="ellipse">
              <a:avLst/>
            </a:prstGeom>
            <a:solidFill>
              <a:srgbClr val="AB67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pic>
          <p:nvPicPr>
            <p:cNvPr id="32" name="Picture 31">
              <a:extLst>
                <a:ext uri="{FF2B5EF4-FFF2-40B4-BE49-F238E27FC236}">
                  <a16:creationId xmlns:a16="http://schemas.microsoft.com/office/drawing/2014/main" id="{9F2932B2-C9A4-42A6-B532-4BFA5D7361B3}"/>
                </a:ext>
              </a:extLst>
            </p:cNvPr>
            <p:cNvPicPr>
              <a:picLocks noChangeAspect="1"/>
            </p:cNvPicPr>
            <p:nvPr/>
          </p:nvPicPr>
          <p:blipFill rotWithShape="1">
            <a:blip r:embed="rId7"/>
            <a:srcRect l="11943" t="8653" r="13546" b="18270"/>
            <a:stretch/>
          </p:blipFill>
          <p:spPr>
            <a:xfrm>
              <a:off x="7572700" y="3947300"/>
              <a:ext cx="1368000" cy="1368000"/>
            </a:xfrm>
            <a:prstGeom prst="ellipse">
              <a:avLst/>
            </a:prstGeom>
          </p:spPr>
        </p:pic>
      </p:grpSp>
      <p:sp>
        <p:nvSpPr>
          <p:cNvPr id="33" name="TextBox 32">
            <a:extLst>
              <a:ext uri="{FF2B5EF4-FFF2-40B4-BE49-F238E27FC236}">
                <a16:creationId xmlns:a16="http://schemas.microsoft.com/office/drawing/2014/main" id="{64B47B47-C0CA-4F25-AC1D-5559BFD345F4}"/>
              </a:ext>
            </a:extLst>
          </p:cNvPr>
          <p:cNvSpPr txBox="1"/>
          <p:nvPr/>
        </p:nvSpPr>
        <p:spPr>
          <a:xfrm>
            <a:off x="8257729" y="3143798"/>
            <a:ext cx="2435027" cy="523220"/>
          </a:xfrm>
          <a:prstGeom prst="rect">
            <a:avLst/>
          </a:prstGeom>
          <a:noFill/>
        </p:spPr>
        <p:txBody>
          <a:bodyPr wrap="square" rtlCol="0">
            <a:spAutoFit/>
          </a:bodyPr>
          <a:lstStyle/>
          <a:p>
            <a:pPr algn="ctr"/>
            <a:r>
              <a:rPr lang="en-US" sz="2800" b="1" dirty="0">
                <a:cs typeface="Arial" panose="020B0604020202020204" pitchFamily="34" charset="0"/>
              </a:rPr>
              <a:t>‘Assistant’</a:t>
            </a:r>
            <a:endParaRPr lang="en-US" sz="2800" b="1" dirty="0">
              <a:solidFill>
                <a:srgbClr val="FF0048"/>
              </a:solidFill>
              <a:cs typeface="Arial" panose="020B0604020202020204" pitchFamily="34" charset="0"/>
            </a:endParaRPr>
          </a:p>
        </p:txBody>
      </p:sp>
      <p:grpSp>
        <p:nvGrpSpPr>
          <p:cNvPr id="34" name="Group 33">
            <a:extLst>
              <a:ext uri="{FF2B5EF4-FFF2-40B4-BE49-F238E27FC236}">
                <a16:creationId xmlns:a16="http://schemas.microsoft.com/office/drawing/2014/main" id="{BFB1D4F5-0092-48D4-9E1B-60B66657E774}"/>
              </a:ext>
            </a:extLst>
          </p:cNvPr>
          <p:cNvGrpSpPr/>
          <p:nvPr/>
        </p:nvGrpSpPr>
        <p:grpSpPr>
          <a:xfrm>
            <a:off x="5347334" y="3736988"/>
            <a:ext cx="1764000" cy="1764000"/>
            <a:chOff x="5256000" y="3744000"/>
            <a:chExt cx="1764000" cy="1764000"/>
          </a:xfrm>
        </p:grpSpPr>
        <p:sp>
          <p:nvSpPr>
            <p:cNvPr id="35" name="Oval 34">
              <a:extLst>
                <a:ext uri="{FF2B5EF4-FFF2-40B4-BE49-F238E27FC236}">
                  <a16:creationId xmlns:a16="http://schemas.microsoft.com/office/drawing/2014/main" id="{82CC2645-3DEA-42F2-8EE4-EA28E864C471}"/>
                </a:ext>
              </a:extLst>
            </p:cNvPr>
            <p:cNvSpPr>
              <a:spLocks noChangeAspect="1"/>
            </p:cNvSpPr>
            <p:nvPr/>
          </p:nvSpPr>
          <p:spPr>
            <a:xfrm>
              <a:off x="5256000" y="3744000"/>
              <a:ext cx="1764000" cy="1764000"/>
            </a:xfrm>
            <a:prstGeom prst="ellipse">
              <a:avLst/>
            </a:prstGeom>
            <a:solidFill>
              <a:srgbClr val="30663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pic>
          <p:nvPicPr>
            <p:cNvPr id="36" name="Picture 35">
              <a:extLst>
                <a:ext uri="{FF2B5EF4-FFF2-40B4-BE49-F238E27FC236}">
                  <a16:creationId xmlns:a16="http://schemas.microsoft.com/office/drawing/2014/main" id="{02DE2E10-FFC8-4C12-872D-FC2DA845C23F}"/>
                </a:ext>
              </a:extLst>
            </p:cNvPr>
            <p:cNvPicPr>
              <a:picLocks noChangeAspect="1"/>
            </p:cNvPicPr>
            <p:nvPr/>
          </p:nvPicPr>
          <p:blipFill rotWithShape="1">
            <a:blip r:embed="rId8"/>
            <a:srcRect l="8954" t="5595" r="11879" b="18404"/>
            <a:stretch/>
          </p:blipFill>
          <p:spPr>
            <a:xfrm>
              <a:off x="5459300" y="3947423"/>
              <a:ext cx="1368000" cy="1368000"/>
            </a:xfrm>
            <a:prstGeom prst="ellipse">
              <a:avLst/>
            </a:prstGeom>
          </p:spPr>
        </p:pic>
      </p:grpSp>
      <p:sp>
        <p:nvSpPr>
          <p:cNvPr id="37" name="TextBox 36">
            <a:extLst>
              <a:ext uri="{FF2B5EF4-FFF2-40B4-BE49-F238E27FC236}">
                <a16:creationId xmlns:a16="http://schemas.microsoft.com/office/drawing/2014/main" id="{711F3F53-8F2D-44C7-AD6B-2D74B0F3E88D}"/>
              </a:ext>
            </a:extLst>
          </p:cNvPr>
          <p:cNvSpPr txBox="1"/>
          <p:nvPr/>
        </p:nvSpPr>
        <p:spPr>
          <a:xfrm>
            <a:off x="4941723" y="5401940"/>
            <a:ext cx="2435027" cy="523220"/>
          </a:xfrm>
          <a:prstGeom prst="rect">
            <a:avLst/>
          </a:prstGeom>
          <a:noFill/>
        </p:spPr>
        <p:txBody>
          <a:bodyPr wrap="square" rtlCol="0">
            <a:spAutoFit/>
          </a:bodyPr>
          <a:lstStyle/>
          <a:p>
            <a:pPr algn="ctr"/>
            <a:r>
              <a:rPr lang="en-US" sz="2800" b="1" dirty="0">
                <a:cs typeface="Arial" panose="020B0604020202020204" pitchFamily="34" charset="0"/>
              </a:rPr>
              <a:t>‘Defender’</a:t>
            </a:r>
            <a:endParaRPr lang="en-US" sz="2800" b="1" dirty="0">
              <a:solidFill>
                <a:srgbClr val="FF0048"/>
              </a:solidFill>
              <a:cs typeface="Arial" panose="020B0604020202020204" pitchFamily="34" charset="0"/>
            </a:endParaRPr>
          </a:p>
        </p:txBody>
      </p:sp>
      <p:grpSp>
        <p:nvGrpSpPr>
          <p:cNvPr id="38" name="Group 37">
            <a:extLst>
              <a:ext uri="{FF2B5EF4-FFF2-40B4-BE49-F238E27FC236}">
                <a16:creationId xmlns:a16="http://schemas.microsoft.com/office/drawing/2014/main" id="{DAFD3131-031E-4A6C-88DB-A6DD099C6D47}"/>
              </a:ext>
            </a:extLst>
          </p:cNvPr>
          <p:cNvGrpSpPr/>
          <p:nvPr/>
        </p:nvGrpSpPr>
        <p:grpSpPr>
          <a:xfrm>
            <a:off x="793421" y="2666264"/>
            <a:ext cx="1824903" cy="1824903"/>
            <a:chOff x="1350000" y="2664000"/>
            <a:chExt cx="1824903" cy="1824903"/>
          </a:xfrm>
        </p:grpSpPr>
        <p:sp>
          <p:nvSpPr>
            <p:cNvPr id="39" name="Oval 38">
              <a:extLst>
                <a:ext uri="{FF2B5EF4-FFF2-40B4-BE49-F238E27FC236}">
                  <a16:creationId xmlns:a16="http://schemas.microsoft.com/office/drawing/2014/main" id="{0672BE6E-D96A-400A-BD9A-3D879E752B2C}"/>
                </a:ext>
              </a:extLst>
            </p:cNvPr>
            <p:cNvSpPr/>
            <p:nvPr/>
          </p:nvSpPr>
          <p:spPr>
            <a:xfrm>
              <a:off x="1350000" y="2664000"/>
              <a:ext cx="1824903" cy="1824903"/>
            </a:xfrm>
            <a:prstGeom prst="ellipse">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pic>
          <p:nvPicPr>
            <p:cNvPr id="40" name="Picture 39">
              <a:extLst>
                <a:ext uri="{FF2B5EF4-FFF2-40B4-BE49-F238E27FC236}">
                  <a16:creationId xmlns:a16="http://schemas.microsoft.com/office/drawing/2014/main" id="{789B75A0-9EAC-4639-8757-926BAC8C6B2E}"/>
                </a:ext>
              </a:extLst>
            </p:cNvPr>
            <p:cNvPicPr>
              <a:picLocks noChangeAspect="1"/>
            </p:cNvPicPr>
            <p:nvPr/>
          </p:nvPicPr>
          <p:blipFill rotWithShape="1">
            <a:blip r:embed="rId9"/>
            <a:srcRect l="12723" t="5208" r="12767" b="15625"/>
            <a:stretch/>
          </p:blipFill>
          <p:spPr>
            <a:xfrm>
              <a:off x="1571300" y="2903300"/>
              <a:ext cx="1368000" cy="1368000"/>
            </a:xfrm>
            <a:prstGeom prst="ellipse">
              <a:avLst/>
            </a:prstGeom>
          </p:spPr>
        </p:pic>
      </p:grpSp>
      <p:sp>
        <p:nvSpPr>
          <p:cNvPr id="41" name="TextBox 40">
            <a:extLst>
              <a:ext uri="{FF2B5EF4-FFF2-40B4-BE49-F238E27FC236}">
                <a16:creationId xmlns:a16="http://schemas.microsoft.com/office/drawing/2014/main" id="{B09EBD36-81BE-4EE3-AD63-545A491281E4}"/>
              </a:ext>
            </a:extLst>
          </p:cNvPr>
          <p:cNvSpPr txBox="1"/>
          <p:nvPr/>
        </p:nvSpPr>
        <p:spPr>
          <a:xfrm>
            <a:off x="602701" y="4512006"/>
            <a:ext cx="2677625" cy="954107"/>
          </a:xfrm>
          <a:prstGeom prst="rect">
            <a:avLst/>
          </a:prstGeom>
          <a:noFill/>
        </p:spPr>
        <p:txBody>
          <a:bodyPr wrap="square" rtlCol="0">
            <a:spAutoFit/>
          </a:bodyPr>
          <a:lstStyle/>
          <a:p>
            <a:pPr algn="ctr"/>
            <a:r>
              <a:rPr lang="en-US" sz="2800" b="1" dirty="0">
                <a:cs typeface="Arial" panose="020B0604020202020204" pitchFamily="34" charset="0"/>
              </a:rPr>
              <a:t>‘Outsider’ or ‘Bystander’</a:t>
            </a:r>
            <a:endParaRPr lang="en-US" sz="2800" b="1" dirty="0">
              <a:solidFill>
                <a:srgbClr val="FF0048"/>
              </a:solidFill>
              <a:cs typeface="Arial" panose="020B0604020202020204" pitchFamily="34" charset="0"/>
            </a:endParaRPr>
          </a:p>
        </p:txBody>
      </p:sp>
    </p:spTree>
    <p:extLst>
      <p:ext uri="{BB962C8B-B14F-4D97-AF65-F5344CB8AC3E}">
        <p14:creationId xmlns:p14="http://schemas.microsoft.com/office/powerpoint/2010/main" val="16436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30"/>
                                        </p:tgtEl>
                                        <p:attrNameLst>
                                          <p:attrName>r</p:attrName>
                                        </p:attrNameLst>
                                      </p:cBhvr>
                                    </p:animRot>
                                  </p:childTnLst>
                                </p:cTn>
                              </p:par>
                            </p:childTnLst>
                          </p:cTn>
                        </p:par>
                        <p:par>
                          <p:cTn id="7" fill="hold">
                            <p:stCondLst>
                              <p:cond delay="2000"/>
                            </p:stCondLst>
                            <p:childTnLst>
                              <p:par>
                                <p:cTn id="8" presetID="8" presetClass="emph" presetSubtype="0" fill="hold" grpId="0" nodeType="afterEffect">
                                  <p:stCondLst>
                                    <p:cond delay="0"/>
                                  </p:stCondLst>
                                  <p:childTnLst>
                                    <p:animRot by="21600000">
                                      <p:cBhvr>
                                        <p:cTn id="9" dur="2000" fill="hold"/>
                                        <p:tgtEl>
                                          <p:spTgt spid="31"/>
                                        </p:tgtEl>
                                        <p:attrNameLst>
                                          <p:attrName>r</p:attrName>
                                        </p:attrNameLst>
                                      </p:cBhvr>
                                    </p:animRot>
                                  </p:childTnLst>
                                </p:cTn>
                              </p:par>
                            </p:childTnLst>
                          </p:cTn>
                        </p:par>
                        <p:par>
                          <p:cTn id="10" fill="hold">
                            <p:stCondLst>
                              <p:cond delay="4000"/>
                            </p:stCondLst>
                            <p:childTnLst>
                              <p:par>
                                <p:cTn id="11" presetID="8" presetClass="emph" presetSubtype="0" fill="hold" grpId="0" nodeType="afterEffect">
                                  <p:stCondLst>
                                    <p:cond delay="0"/>
                                  </p:stCondLst>
                                  <p:childTnLst>
                                    <p:animRot by="21600000">
                                      <p:cBhvr>
                                        <p:cTn id="12" dur="2000" fill="hold"/>
                                        <p:tgtEl>
                                          <p:spTgt spid="22"/>
                                        </p:tgtEl>
                                        <p:attrNameLst>
                                          <p:attrName>r</p:attrName>
                                        </p:attrNameLst>
                                      </p:cBhvr>
                                    </p:animRot>
                                  </p:childTnLst>
                                </p:cTn>
                              </p:par>
                            </p:childTnLst>
                          </p:cTn>
                        </p:par>
                        <p:par>
                          <p:cTn id="13" fill="hold">
                            <p:stCondLst>
                              <p:cond delay="6000"/>
                            </p:stCondLst>
                            <p:childTnLst>
                              <p:par>
                                <p:cTn id="14" presetID="8" presetClass="emph" presetSubtype="0" fill="hold" grpId="0" nodeType="afterEffect">
                                  <p:stCondLst>
                                    <p:cond delay="0"/>
                                  </p:stCondLst>
                                  <p:childTnLst>
                                    <p:animRot by="21600000">
                                      <p:cBhvr>
                                        <p:cTn id="15" dur="2000" fill="hold"/>
                                        <p:tgtEl>
                                          <p:spTgt spid="33"/>
                                        </p:tgtEl>
                                        <p:attrNameLst>
                                          <p:attrName>r</p:attrName>
                                        </p:attrNameLst>
                                      </p:cBhvr>
                                    </p:animRot>
                                  </p:childTnLst>
                                </p:cTn>
                              </p:par>
                            </p:childTnLst>
                          </p:cTn>
                        </p:par>
                        <p:par>
                          <p:cTn id="16" fill="hold">
                            <p:stCondLst>
                              <p:cond delay="8000"/>
                            </p:stCondLst>
                            <p:childTnLst>
                              <p:par>
                                <p:cTn id="17" presetID="8" presetClass="emph" presetSubtype="0" fill="hold" grpId="0" nodeType="afterEffect">
                                  <p:stCondLst>
                                    <p:cond delay="0"/>
                                  </p:stCondLst>
                                  <p:childTnLst>
                                    <p:animRot by="21600000">
                                      <p:cBhvr>
                                        <p:cTn id="18" dur="2000" fill="hold"/>
                                        <p:tgtEl>
                                          <p:spTgt spid="37"/>
                                        </p:tgtEl>
                                        <p:attrNameLst>
                                          <p:attrName>r</p:attrName>
                                        </p:attrNameLst>
                                      </p:cBhvr>
                                    </p:animRot>
                                  </p:childTnLst>
                                </p:cTn>
                              </p:par>
                            </p:childTnLst>
                          </p:cTn>
                        </p:par>
                        <p:par>
                          <p:cTn id="19" fill="hold">
                            <p:stCondLst>
                              <p:cond delay="10000"/>
                            </p:stCondLst>
                            <p:childTnLst>
                              <p:par>
                                <p:cTn id="20" presetID="8" presetClass="emph" presetSubtype="0" fill="hold" grpId="0" nodeType="afterEffect">
                                  <p:stCondLst>
                                    <p:cond delay="0"/>
                                  </p:stCondLst>
                                  <p:childTnLst>
                                    <p:animRot by="21600000">
                                      <p:cBhvr>
                                        <p:cTn id="21" dur="2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22" grpId="0"/>
      <p:bldP spid="33" grpId="0"/>
      <p:bldP spid="37"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0" y="0"/>
            <a:ext cx="12192000" cy="6858000"/>
          </a:xfrm>
          <a:prstGeom prst="rect">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Oval 23">
            <a:extLst>
              <a:ext uri="{FF2B5EF4-FFF2-40B4-BE49-F238E27FC236}">
                <a16:creationId xmlns:a16="http://schemas.microsoft.com/office/drawing/2014/main" id="{35CB52D9-6E78-40A3-8474-AD62D17821AB}"/>
              </a:ext>
            </a:extLst>
          </p:cNvPr>
          <p:cNvSpPr/>
          <p:nvPr/>
        </p:nvSpPr>
        <p:spPr>
          <a:xfrm>
            <a:off x="3213544" y="-186812"/>
            <a:ext cx="7581900" cy="7581900"/>
          </a:xfrm>
          <a:prstGeom prst="ellipse">
            <a:avLst/>
          </a:prstGeom>
          <a:solidFill>
            <a:srgbClr val="1C186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2811BDFE-D5DF-0F48-8189-3B5028AAC424}"/>
              </a:ext>
            </a:extLst>
          </p:cNvPr>
          <p:cNvGrpSpPr/>
          <p:nvPr/>
        </p:nvGrpSpPr>
        <p:grpSpPr>
          <a:xfrm>
            <a:off x="-1847566" y="5564825"/>
            <a:ext cx="14389801" cy="2407039"/>
            <a:chOff x="-1847566" y="5564825"/>
            <a:chExt cx="14389801" cy="2407039"/>
          </a:xfrm>
        </p:grpSpPr>
        <p:sp>
          <p:nvSpPr>
            <p:cNvPr id="15" name="Right Arrow 14">
              <a:extLst>
                <a:ext uri="{FF2B5EF4-FFF2-40B4-BE49-F238E27FC236}">
                  <a16:creationId xmlns:a16="http://schemas.microsoft.com/office/drawing/2014/main" id="{3D2C5F55-C183-4542-BA15-2B1ABA3DDC65}"/>
                </a:ext>
              </a:extLst>
            </p:cNvPr>
            <p:cNvSpPr/>
            <p:nvPr/>
          </p:nvSpPr>
          <p:spPr>
            <a:xfrm rot="152137">
              <a:off x="-1847566" y="5564825"/>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6433F873-2853-4048-A1F0-74B567725246}"/>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7</a:t>
              </a:fld>
              <a:endParaRPr lang="en-US" sz="1600" dirty="0"/>
            </a:p>
          </p:txBody>
        </p:sp>
        <p:sp>
          <p:nvSpPr>
            <p:cNvPr id="18" name="TextBox 17">
              <a:extLst>
                <a:ext uri="{FF2B5EF4-FFF2-40B4-BE49-F238E27FC236}">
                  <a16:creationId xmlns:a16="http://schemas.microsoft.com/office/drawing/2014/main" id="{AFC9F74B-9ADB-4B49-B96F-CBC3DA076CF9}"/>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pic>
        <p:nvPicPr>
          <p:cNvPr id="12" name="Picture 11">
            <a:extLst>
              <a:ext uri="{FF2B5EF4-FFF2-40B4-BE49-F238E27FC236}">
                <a16:creationId xmlns:a16="http://schemas.microsoft.com/office/drawing/2014/main" id="{9C393637-63C0-4FBA-8512-6698A045FF47}"/>
              </a:ext>
            </a:extLst>
          </p:cNvPr>
          <p:cNvPicPr>
            <a:picLocks noChangeAspect="1"/>
          </p:cNvPicPr>
          <p:nvPr/>
        </p:nvPicPr>
        <p:blipFill>
          <a:blip r:embed="rId3">
            <a:alphaModFix amt="10000"/>
          </a:blip>
          <a:stretch>
            <a:fillRect/>
          </a:stretch>
        </p:blipFill>
        <p:spPr>
          <a:xfrm rot="18900000" flipH="1">
            <a:off x="10089227" y="-563731"/>
            <a:ext cx="2677056" cy="2525524"/>
          </a:xfrm>
          <a:prstGeom prst="rect">
            <a:avLst/>
          </a:prstGeom>
        </p:spPr>
      </p:pic>
      <p:sp>
        <p:nvSpPr>
          <p:cNvPr id="13" name="Right Arrow 17">
            <a:extLst>
              <a:ext uri="{FF2B5EF4-FFF2-40B4-BE49-F238E27FC236}">
                <a16:creationId xmlns:a16="http://schemas.microsoft.com/office/drawing/2014/main" id="{44093226-2CB6-4810-849E-E2F3702DF6AA}"/>
              </a:ext>
            </a:extLst>
          </p:cNvPr>
          <p:cNvSpPr/>
          <p:nvPr/>
        </p:nvSpPr>
        <p:spPr>
          <a:xfrm rot="21447924">
            <a:off x="244940" y="-40089"/>
            <a:ext cx="5580457" cy="1878194"/>
          </a:xfrm>
          <a:prstGeom prst="rightArrow">
            <a:avLst>
              <a:gd name="adj1" fmla="val 61731"/>
              <a:gd name="adj2" fmla="val 51955"/>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Roles involved in bullying</a:t>
            </a:r>
          </a:p>
        </p:txBody>
      </p:sp>
      <p:grpSp>
        <p:nvGrpSpPr>
          <p:cNvPr id="4" name="Group 3">
            <a:extLst>
              <a:ext uri="{FF2B5EF4-FFF2-40B4-BE49-F238E27FC236}">
                <a16:creationId xmlns:a16="http://schemas.microsoft.com/office/drawing/2014/main" id="{CDE36E4D-856F-45C2-816A-E96F7A5D3288}"/>
              </a:ext>
            </a:extLst>
          </p:cNvPr>
          <p:cNvGrpSpPr/>
          <p:nvPr/>
        </p:nvGrpSpPr>
        <p:grpSpPr>
          <a:xfrm>
            <a:off x="724766" y="1352835"/>
            <a:ext cx="4011365" cy="4011365"/>
            <a:chOff x="5932424" y="2981402"/>
            <a:chExt cx="1764000" cy="1764000"/>
          </a:xfrm>
        </p:grpSpPr>
        <p:sp>
          <p:nvSpPr>
            <p:cNvPr id="26" name="Oval 25">
              <a:extLst>
                <a:ext uri="{FF2B5EF4-FFF2-40B4-BE49-F238E27FC236}">
                  <a16:creationId xmlns:a16="http://schemas.microsoft.com/office/drawing/2014/main" id="{C9A0ACF8-4E3E-4770-BE29-191E5B9B7C0B}"/>
                </a:ext>
              </a:extLst>
            </p:cNvPr>
            <p:cNvSpPr>
              <a:spLocks noChangeAspect="1"/>
            </p:cNvSpPr>
            <p:nvPr/>
          </p:nvSpPr>
          <p:spPr>
            <a:xfrm>
              <a:off x="5932424" y="2981402"/>
              <a:ext cx="1764000" cy="1764000"/>
            </a:xfrm>
            <a:prstGeom prst="ellipse">
              <a:avLst/>
            </a:prstGeom>
            <a:solidFill>
              <a:srgbClr val="5A90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pic>
          <p:nvPicPr>
            <p:cNvPr id="16" name="Picture 15">
              <a:extLst>
                <a:ext uri="{FF2B5EF4-FFF2-40B4-BE49-F238E27FC236}">
                  <a16:creationId xmlns:a16="http://schemas.microsoft.com/office/drawing/2014/main" id="{D46950B0-2936-42E3-97E9-A00B821CC54F}"/>
                </a:ext>
              </a:extLst>
            </p:cNvPr>
            <p:cNvPicPr>
              <a:picLocks noChangeAspect="1"/>
            </p:cNvPicPr>
            <p:nvPr/>
          </p:nvPicPr>
          <p:blipFill rotWithShape="1">
            <a:blip r:embed="rId4"/>
            <a:srcRect l="11023" t="8873" r="12977" b="11960"/>
            <a:stretch/>
          </p:blipFill>
          <p:spPr>
            <a:xfrm>
              <a:off x="6130424" y="3178579"/>
              <a:ext cx="1368000" cy="1368000"/>
            </a:xfrm>
            <a:prstGeom prst="ellipse">
              <a:avLst/>
            </a:prstGeom>
          </p:spPr>
        </p:pic>
      </p:grpSp>
      <p:sp>
        <p:nvSpPr>
          <p:cNvPr id="30" name="TextBox 29">
            <a:extLst>
              <a:ext uri="{FF2B5EF4-FFF2-40B4-BE49-F238E27FC236}">
                <a16:creationId xmlns:a16="http://schemas.microsoft.com/office/drawing/2014/main" id="{25D8D43C-F0C9-46FF-8618-5B4D64F65C98}"/>
              </a:ext>
            </a:extLst>
          </p:cNvPr>
          <p:cNvSpPr txBox="1"/>
          <p:nvPr/>
        </p:nvSpPr>
        <p:spPr>
          <a:xfrm>
            <a:off x="4941723" y="1668316"/>
            <a:ext cx="5330686" cy="3170099"/>
          </a:xfrm>
          <a:prstGeom prst="rect">
            <a:avLst/>
          </a:prstGeom>
          <a:noFill/>
        </p:spPr>
        <p:txBody>
          <a:bodyPr wrap="square" rtlCol="0">
            <a:spAutoFit/>
          </a:bodyPr>
          <a:lstStyle/>
          <a:p>
            <a:pPr algn="ctr"/>
            <a:r>
              <a:rPr lang="en-US" sz="4000" b="1" dirty="0">
                <a:cs typeface="Arial" panose="020B0604020202020204" pitchFamily="34" charset="0"/>
              </a:rPr>
              <a:t>‘Target’ </a:t>
            </a:r>
          </a:p>
          <a:p>
            <a:pPr algn="ctr"/>
            <a:r>
              <a:rPr lang="en-GB" sz="4000" dirty="0"/>
              <a:t>There is the ‘target’ and this is the person the bullying is aimed at.</a:t>
            </a:r>
            <a:endParaRPr lang="en-US" sz="4000" b="1" dirty="0">
              <a:solidFill>
                <a:srgbClr val="FF0048"/>
              </a:solidFill>
              <a:cs typeface="Arial" panose="020B0604020202020204" pitchFamily="34" charset="0"/>
            </a:endParaRPr>
          </a:p>
        </p:txBody>
      </p:sp>
    </p:spTree>
    <p:extLst>
      <p:ext uri="{BB962C8B-B14F-4D97-AF65-F5344CB8AC3E}">
        <p14:creationId xmlns:p14="http://schemas.microsoft.com/office/powerpoint/2010/main" val="427935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0" y="0"/>
            <a:ext cx="12192000" cy="6858000"/>
          </a:xfrm>
          <a:prstGeom prst="rect">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Oval 23">
            <a:extLst>
              <a:ext uri="{FF2B5EF4-FFF2-40B4-BE49-F238E27FC236}">
                <a16:creationId xmlns:a16="http://schemas.microsoft.com/office/drawing/2014/main" id="{35CB52D9-6E78-40A3-8474-AD62D17821AB}"/>
              </a:ext>
            </a:extLst>
          </p:cNvPr>
          <p:cNvSpPr/>
          <p:nvPr/>
        </p:nvSpPr>
        <p:spPr>
          <a:xfrm>
            <a:off x="3213544" y="-186812"/>
            <a:ext cx="7581900" cy="7581900"/>
          </a:xfrm>
          <a:prstGeom prst="ellipse">
            <a:avLst/>
          </a:prstGeom>
          <a:solidFill>
            <a:srgbClr val="1C186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2811BDFE-D5DF-0F48-8189-3B5028AAC424}"/>
              </a:ext>
            </a:extLst>
          </p:cNvPr>
          <p:cNvGrpSpPr/>
          <p:nvPr/>
        </p:nvGrpSpPr>
        <p:grpSpPr>
          <a:xfrm>
            <a:off x="-1847566" y="5564825"/>
            <a:ext cx="14389801" cy="2407039"/>
            <a:chOff x="-1847566" y="5564825"/>
            <a:chExt cx="14389801" cy="2407039"/>
          </a:xfrm>
        </p:grpSpPr>
        <p:sp>
          <p:nvSpPr>
            <p:cNvPr id="15" name="Right Arrow 14">
              <a:extLst>
                <a:ext uri="{FF2B5EF4-FFF2-40B4-BE49-F238E27FC236}">
                  <a16:creationId xmlns:a16="http://schemas.microsoft.com/office/drawing/2014/main" id="{3D2C5F55-C183-4542-BA15-2B1ABA3DDC65}"/>
                </a:ext>
              </a:extLst>
            </p:cNvPr>
            <p:cNvSpPr/>
            <p:nvPr/>
          </p:nvSpPr>
          <p:spPr>
            <a:xfrm rot="152137">
              <a:off x="-1847566" y="5564825"/>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6433F873-2853-4048-A1F0-74B567725246}"/>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8</a:t>
              </a:fld>
              <a:endParaRPr lang="en-US" sz="1600" dirty="0"/>
            </a:p>
          </p:txBody>
        </p:sp>
        <p:sp>
          <p:nvSpPr>
            <p:cNvPr id="18" name="TextBox 17">
              <a:extLst>
                <a:ext uri="{FF2B5EF4-FFF2-40B4-BE49-F238E27FC236}">
                  <a16:creationId xmlns:a16="http://schemas.microsoft.com/office/drawing/2014/main" id="{AFC9F74B-9ADB-4B49-B96F-CBC3DA076CF9}"/>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pic>
        <p:nvPicPr>
          <p:cNvPr id="12" name="Picture 11">
            <a:extLst>
              <a:ext uri="{FF2B5EF4-FFF2-40B4-BE49-F238E27FC236}">
                <a16:creationId xmlns:a16="http://schemas.microsoft.com/office/drawing/2014/main" id="{9C393637-63C0-4FBA-8512-6698A045FF47}"/>
              </a:ext>
            </a:extLst>
          </p:cNvPr>
          <p:cNvPicPr>
            <a:picLocks noChangeAspect="1"/>
          </p:cNvPicPr>
          <p:nvPr/>
        </p:nvPicPr>
        <p:blipFill>
          <a:blip r:embed="rId3">
            <a:alphaModFix amt="10000"/>
          </a:blip>
          <a:stretch>
            <a:fillRect/>
          </a:stretch>
        </p:blipFill>
        <p:spPr>
          <a:xfrm rot="18900000" flipH="1">
            <a:off x="10089227" y="-563731"/>
            <a:ext cx="2677056" cy="2525524"/>
          </a:xfrm>
          <a:prstGeom prst="rect">
            <a:avLst/>
          </a:prstGeom>
        </p:spPr>
      </p:pic>
      <p:sp>
        <p:nvSpPr>
          <p:cNvPr id="13" name="Right Arrow 17">
            <a:extLst>
              <a:ext uri="{FF2B5EF4-FFF2-40B4-BE49-F238E27FC236}">
                <a16:creationId xmlns:a16="http://schemas.microsoft.com/office/drawing/2014/main" id="{44093226-2CB6-4810-849E-E2F3702DF6AA}"/>
              </a:ext>
            </a:extLst>
          </p:cNvPr>
          <p:cNvSpPr/>
          <p:nvPr/>
        </p:nvSpPr>
        <p:spPr>
          <a:xfrm rot="21447924">
            <a:off x="244940" y="-40089"/>
            <a:ext cx="5580457" cy="1878194"/>
          </a:xfrm>
          <a:prstGeom prst="rightArrow">
            <a:avLst>
              <a:gd name="adj1" fmla="val 61731"/>
              <a:gd name="adj2" fmla="val 51955"/>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Roles involved in bullying</a:t>
            </a:r>
          </a:p>
        </p:txBody>
      </p:sp>
      <p:sp>
        <p:nvSpPr>
          <p:cNvPr id="30" name="TextBox 29">
            <a:extLst>
              <a:ext uri="{FF2B5EF4-FFF2-40B4-BE49-F238E27FC236}">
                <a16:creationId xmlns:a16="http://schemas.microsoft.com/office/drawing/2014/main" id="{25D8D43C-F0C9-46FF-8618-5B4D64F65C98}"/>
              </a:ext>
            </a:extLst>
          </p:cNvPr>
          <p:cNvSpPr txBox="1"/>
          <p:nvPr/>
        </p:nvSpPr>
        <p:spPr>
          <a:xfrm>
            <a:off x="4642170" y="1365659"/>
            <a:ext cx="7297295" cy="4401205"/>
          </a:xfrm>
          <a:prstGeom prst="rect">
            <a:avLst/>
          </a:prstGeom>
          <a:noFill/>
        </p:spPr>
        <p:txBody>
          <a:bodyPr wrap="square" rtlCol="0">
            <a:spAutoFit/>
          </a:bodyPr>
          <a:lstStyle/>
          <a:p>
            <a:pPr algn="ctr"/>
            <a:r>
              <a:rPr lang="en-US" sz="4000" b="1" dirty="0">
                <a:cs typeface="Arial" panose="020B0604020202020204" pitchFamily="34" charset="0"/>
              </a:rPr>
              <a:t>‘Ringleader’ </a:t>
            </a:r>
          </a:p>
          <a:p>
            <a:pPr algn="ctr"/>
            <a:r>
              <a:rPr lang="en-GB" sz="4000" dirty="0"/>
              <a:t>There is the ‘ringleader’, and this is the person who is initiating or leading the bullying. They might even be telling other people to join in. </a:t>
            </a:r>
            <a:endParaRPr lang="en-US" sz="4000" b="1" dirty="0">
              <a:solidFill>
                <a:srgbClr val="FF0048"/>
              </a:solidFill>
              <a:cs typeface="Arial" panose="020B0604020202020204" pitchFamily="34" charset="0"/>
            </a:endParaRPr>
          </a:p>
        </p:txBody>
      </p:sp>
      <p:grpSp>
        <p:nvGrpSpPr>
          <p:cNvPr id="19" name="Group 18">
            <a:extLst>
              <a:ext uri="{FF2B5EF4-FFF2-40B4-BE49-F238E27FC236}">
                <a16:creationId xmlns:a16="http://schemas.microsoft.com/office/drawing/2014/main" id="{EF717AA2-132B-4608-91E2-3845A459EB42}"/>
              </a:ext>
            </a:extLst>
          </p:cNvPr>
          <p:cNvGrpSpPr/>
          <p:nvPr/>
        </p:nvGrpSpPr>
        <p:grpSpPr>
          <a:xfrm>
            <a:off x="570017" y="1518477"/>
            <a:ext cx="4096770" cy="4096770"/>
            <a:chOff x="6372000" y="1260000"/>
            <a:chExt cx="1764000" cy="1764000"/>
          </a:xfrm>
        </p:grpSpPr>
        <p:sp>
          <p:nvSpPr>
            <p:cNvPr id="20" name="Oval 19">
              <a:extLst>
                <a:ext uri="{FF2B5EF4-FFF2-40B4-BE49-F238E27FC236}">
                  <a16:creationId xmlns:a16="http://schemas.microsoft.com/office/drawing/2014/main" id="{00D06436-7108-4714-9FAB-0D24B51CB05D}"/>
                </a:ext>
              </a:extLst>
            </p:cNvPr>
            <p:cNvSpPr>
              <a:spLocks noChangeAspect="1"/>
            </p:cNvSpPr>
            <p:nvPr/>
          </p:nvSpPr>
          <p:spPr>
            <a:xfrm>
              <a:off x="6372000" y="1260000"/>
              <a:ext cx="1764000" cy="1764000"/>
            </a:xfrm>
            <a:prstGeom prst="ellipse">
              <a:avLst/>
            </a:prstGeom>
            <a:solidFill>
              <a:srgbClr val="7030A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pic>
          <p:nvPicPr>
            <p:cNvPr id="21" name="Picture 20">
              <a:extLst>
                <a:ext uri="{FF2B5EF4-FFF2-40B4-BE49-F238E27FC236}">
                  <a16:creationId xmlns:a16="http://schemas.microsoft.com/office/drawing/2014/main" id="{C794C090-51BF-466C-A9E5-6583F01BE614}"/>
                </a:ext>
              </a:extLst>
            </p:cNvPr>
            <p:cNvPicPr>
              <a:picLocks noChangeAspect="1"/>
            </p:cNvPicPr>
            <p:nvPr/>
          </p:nvPicPr>
          <p:blipFill rotWithShape="1">
            <a:blip r:embed="rId4"/>
            <a:srcRect l="10017" t="8654" r="12432" b="18269"/>
            <a:stretch/>
          </p:blipFill>
          <p:spPr>
            <a:xfrm>
              <a:off x="6564700" y="1463300"/>
              <a:ext cx="1368000" cy="1368000"/>
            </a:xfrm>
            <a:prstGeom prst="ellipse">
              <a:avLst/>
            </a:prstGeom>
          </p:spPr>
        </p:pic>
      </p:grpSp>
    </p:spTree>
    <p:extLst>
      <p:ext uri="{BB962C8B-B14F-4D97-AF65-F5344CB8AC3E}">
        <p14:creationId xmlns:p14="http://schemas.microsoft.com/office/powerpoint/2010/main" val="307131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0" y="0"/>
            <a:ext cx="12192000" cy="6858000"/>
          </a:xfrm>
          <a:prstGeom prst="rect">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Oval 23">
            <a:extLst>
              <a:ext uri="{FF2B5EF4-FFF2-40B4-BE49-F238E27FC236}">
                <a16:creationId xmlns:a16="http://schemas.microsoft.com/office/drawing/2014/main" id="{35CB52D9-6E78-40A3-8474-AD62D17821AB}"/>
              </a:ext>
            </a:extLst>
          </p:cNvPr>
          <p:cNvSpPr/>
          <p:nvPr/>
        </p:nvSpPr>
        <p:spPr>
          <a:xfrm>
            <a:off x="3213544" y="-186812"/>
            <a:ext cx="7581900" cy="7581900"/>
          </a:xfrm>
          <a:prstGeom prst="ellipse">
            <a:avLst/>
          </a:prstGeom>
          <a:solidFill>
            <a:srgbClr val="1C186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2811BDFE-D5DF-0F48-8189-3B5028AAC424}"/>
              </a:ext>
            </a:extLst>
          </p:cNvPr>
          <p:cNvGrpSpPr/>
          <p:nvPr/>
        </p:nvGrpSpPr>
        <p:grpSpPr>
          <a:xfrm>
            <a:off x="-1847566" y="5564825"/>
            <a:ext cx="14389801" cy="2407039"/>
            <a:chOff x="-1847566" y="5564825"/>
            <a:chExt cx="14389801" cy="2407039"/>
          </a:xfrm>
        </p:grpSpPr>
        <p:sp>
          <p:nvSpPr>
            <p:cNvPr id="15" name="Right Arrow 14">
              <a:extLst>
                <a:ext uri="{FF2B5EF4-FFF2-40B4-BE49-F238E27FC236}">
                  <a16:creationId xmlns:a16="http://schemas.microsoft.com/office/drawing/2014/main" id="{3D2C5F55-C183-4542-BA15-2B1ABA3DDC65}"/>
                </a:ext>
              </a:extLst>
            </p:cNvPr>
            <p:cNvSpPr/>
            <p:nvPr/>
          </p:nvSpPr>
          <p:spPr>
            <a:xfrm rot="152137">
              <a:off x="-1847566" y="5564825"/>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6433F873-2853-4048-A1F0-74B567725246}"/>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9</a:t>
              </a:fld>
              <a:endParaRPr lang="en-US" sz="1600" dirty="0"/>
            </a:p>
          </p:txBody>
        </p:sp>
        <p:sp>
          <p:nvSpPr>
            <p:cNvPr id="18" name="TextBox 17">
              <a:extLst>
                <a:ext uri="{FF2B5EF4-FFF2-40B4-BE49-F238E27FC236}">
                  <a16:creationId xmlns:a16="http://schemas.microsoft.com/office/drawing/2014/main" id="{AFC9F74B-9ADB-4B49-B96F-CBC3DA076CF9}"/>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pic>
        <p:nvPicPr>
          <p:cNvPr id="12" name="Picture 11">
            <a:extLst>
              <a:ext uri="{FF2B5EF4-FFF2-40B4-BE49-F238E27FC236}">
                <a16:creationId xmlns:a16="http://schemas.microsoft.com/office/drawing/2014/main" id="{9C393637-63C0-4FBA-8512-6698A045FF47}"/>
              </a:ext>
            </a:extLst>
          </p:cNvPr>
          <p:cNvPicPr>
            <a:picLocks noChangeAspect="1"/>
          </p:cNvPicPr>
          <p:nvPr/>
        </p:nvPicPr>
        <p:blipFill>
          <a:blip r:embed="rId3">
            <a:alphaModFix amt="10000"/>
          </a:blip>
          <a:stretch>
            <a:fillRect/>
          </a:stretch>
        </p:blipFill>
        <p:spPr>
          <a:xfrm rot="18900000" flipH="1">
            <a:off x="10089227" y="-563731"/>
            <a:ext cx="2677056" cy="2525524"/>
          </a:xfrm>
          <a:prstGeom prst="rect">
            <a:avLst/>
          </a:prstGeom>
        </p:spPr>
      </p:pic>
      <p:sp>
        <p:nvSpPr>
          <p:cNvPr id="13" name="Right Arrow 17">
            <a:extLst>
              <a:ext uri="{FF2B5EF4-FFF2-40B4-BE49-F238E27FC236}">
                <a16:creationId xmlns:a16="http://schemas.microsoft.com/office/drawing/2014/main" id="{44093226-2CB6-4810-849E-E2F3702DF6AA}"/>
              </a:ext>
            </a:extLst>
          </p:cNvPr>
          <p:cNvSpPr/>
          <p:nvPr/>
        </p:nvSpPr>
        <p:spPr>
          <a:xfrm rot="21447924">
            <a:off x="244940" y="-40089"/>
            <a:ext cx="5580457" cy="1878194"/>
          </a:xfrm>
          <a:prstGeom prst="rightArrow">
            <a:avLst>
              <a:gd name="adj1" fmla="val 61731"/>
              <a:gd name="adj2" fmla="val 51955"/>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Roles involved in bullying</a:t>
            </a:r>
          </a:p>
        </p:txBody>
      </p:sp>
      <p:sp>
        <p:nvSpPr>
          <p:cNvPr id="30" name="TextBox 29">
            <a:extLst>
              <a:ext uri="{FF2B5EF4-FFF2-40B4-BE49-F238E27FC236}">
                <a16:creationId xmlns:a16="http://schemas.microsoft.com/office/drawing/2014/main" id="{25D8D43C-F0C9-46FF-8618-5B4D64F65C98}"/>
              </a:ext>
            </a:extLst>
          </p:cNvPr>
          <p:cNvSpPr txBox="1"/>
          <p:nvPr/>
        </p:nvSpPr>
        <p:spPr>
          <a:xfrm>
            <a:off x="4642170" y="750107"/>
            <a:ext cx="7297295" cy="5016758"/>
          </a:xfrm>
          <a:prstGeom prst="rect">
            <a:avLst/>
          </a:prstGeom>
          <a:noFill/>
        </p:spPr>
        <p:txBody>
          <a:bodyPr wrap="square" rtlCol="0">
            <a:spAutoFit/>
          </a:bodyPr>
          <a:lstStyle/>
          <a:p>
            <a:pPr algn="ctr"/>
            <a:r>
              <a:rPr lang="en-US" sz="4000" b="1" dirty="0">
                <a:cs typeface="Arial" panose="020B0604020202020204" pitchFamily="34" charset="0"/>
              </a:rPr>
              <a:t>‘Assistant’ </a:t>
            </a:r>
          </a:p>
          <a:p>
            <a:pPr algn="ctr"/>
            <a:r>
              <a:rPr lang="en-GB" sz="4000" dirty="0"/>
              <a:t>The ‘assistant’ is someone who is involved in ‘doing’ the bullying behaviour led by the ringleader, and might be actively doing the name calling or whatever the bullying might be. </a:t>
            </a:r>
            <a:endParaRPr lang="en-US" sz="4000" b="1" dirty="0">
              <a:solidFill>
                <a:srgbClr val="FF0048"/>
              </a:solidFill>
              <a:cs typeface="Arial" panose="020B0604020202020204" pitchFamily="34" charset="0"/>
            </a:endParaRPr>
          </a:p>
        </p:txBody>
      </p:sp>
      <p:grpSp>
        <p:nvGrpSpPr>
          <p:cNvPr id="16" name="Group 15">
            <a:extLst>
              <a:ext uri="{FF2B5EF4-FFF2-40B4-BE49-F238E27FC236}">
                <a16:creationId xmlns:a16="http://schemas.microsoft.com/office/drawing/2014/main" id="{FF2B6A9F-3B80-4E39-B854-E18598F8AC72}"/>
              </a:ext>
            </a:extLst>
          </p:cNvPr>
          <p:cNvGrpSpPr/>
          <p:nvPr/>
        </p:nvGrpSpPr>
        <p:grpSpPr>
          <a:xfrm>
            <a:off x="528632" y="1493325"/>
            <a:ext cx="4113538" cy="4113538"/>
            <a:chOff x="7380000" y="3744000"/>
            <a:chExt cx="1764000" cy="1764000"/>
          </a:xfrm>
        </p:grpSpPr>
        <p:sp>
          <p:nvSpPr>
            <p:cNvPr id="22" name="Oval 21">
              <a:extLst>
                <a:ext uri="{FF2B5EF4-FFF2-40B4-BE49-F238E27FC236}">
                  <a16:creationId xmlns:a16="http://schemas.microsoft.com/office/drawing/2014/main" id="{182A15A5-2172-4ACF-B79E-D48724164AF1}"/>
                </a:ext>
              </a:extLst>
            </p:cNvPr>
            <p:cNvSpPr>
              <a:spLocks noChangeAspect="1"/>
            </p:cNvSpPr>
            <p:nvPr/>
          </p:nvSpPr>
          <p:spPr>
            <a:xfrm>
              <a:off x="7380000" y="3744000"/>
              <a:ext cx="1764000" cy="1764000"/>
            </a:xfrm>
            <a:prstGeom prst="ellipse">
              <a:avLst/>
            </a:prstGeom>
            <a:solidFill>
              <a:srgbClr val="AB67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pic>
          <p:nvPicPr>
            <p:cNvPr id="23" name="Picture 22">
              <a:extLst>
                <a:ext uri="{FF2B5EF4-FFF2-40B4-BE49-F238E27FC236}">
                  <a16:creationId xmlns:a16="http://schemas.microsoft.com/office/drawing/2014/main" id="{BA53809A-DD68-49B9-BB64-0469C1D937DF}"/>
                </a:ext>
              </a:extLst>
            </p:cNvPr>
            <p:cNvPicPr>
              <a:picLocks noChangeAspect="1"/>
            </p:cNvPicPr>
            <p:nvPr/>
          </p:nvPicPr>
          <p:blipFill rotWithShape="1">
            <a:blip r:embed="rId4"/>
            <a:srcRect l="11943" t="8653" r="13546" b="18270"/>
            <a:stretch/>
          </p:blipFill>
          <p:spPr>
            <a:xfrm>
              <a:off x="7572700" y="3947300"/>
              <a:ext cx="1368000" cy="1368000"/>
            </a:xfrm>
            <a:prstGeom prst="ellipse">
              <a:avLst/>
            </a:prstGeom>
          </p:spPr>
        </p:pic>
      </p:grpSp>
    </p:spTree>
    <p:extLst>
      <p:ext uri="{BB962C8B-B14F-4D97-AF65-F5344CB8AC3E}">
        <p14:creationId xmlns:p14="http://schemas.microsoft.com/office/powerpoint/2010/main" val="151348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802</TotalTime>
  <Words>1171</Words>
  <Application>Microsoft Office PowerPoint</Application>
  <PresentationFormat>Widescreen</PresentationFormat>
  <Paragraphs>108</Paragraphs>
  <Slides>19</Slides>
  <Notes>9</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Aoife Nic Colaim</dc:creator>
  <cp:lastModifiedBy>Daniel Sheehan</cp:lastModifiedBy>
  <cp:revision>40</cp:revision>
  <dcterms:created xsi:type="dcterms:W3CDTF">2022-07-14T12:26:06Z</dcterms:created>
  <dcterms:modified xsi:type="dcterms:W3CDTF">2022-11-17T21:51:10Z</dcterms:modified>
</cp:coreProperties>
</file>